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x="18288000" cy="10287000"/>
  <p:notesSz cx="6858000" cy="9144000"/>
  <p:embeddedFontLst>
    <p:embeddedFont>
      <p:font typeface="Poppins Medium" charset="1" panose="00000600000000000000"/>
      <p:regular r:id="rId50"/>
    </p:embeddedFont>
    <p:embeddedFont>
      <p:font typeface="Poppins Bold" charset="1" panose="00000800000000000000"/>
      <p:regular r:id="rId51"/>
    </p:embeddedFont>
    <p:embeddedFont>
      <p:font typeface="Raleway Bold" charset="1" panose="00000000000000000000"/>
      <p:regular r:id="rId52"/>
    </p:embeddedFont>
    <p:embeddedFont>
      <p:font typeface="Poppins" charset="1" panose="00000500000000000000"/>
      <p:regular r:id="rId53"/>
    </p:embeddedFont>
    <p:embeddedFont>
      <p:font typeface="Poppins Semi-Bold" charset="1" panose="00000700000000000000"/>
      <p:regular r:id="rId54"/>
    </p:embeddedFont>
    <p:embeddedFont>
      <p:font typeface="Lexend Deca" charset="1" panose="00000000000000000000"/>
      <p:regular r:id="rId55"/>
    </p:embeddedFont>
    <p:embeddedFont>
      <p:font typeface="Bungee" charset="1" panose="00000000000000000000"/>
      <p:regular r:id="rId56"/>
    </p:embeddedFont>
    <p:embeddedFont>
      <p:font typeface="Open Sans" charset="1" panose="00000000000000000000"/>
      <p:regular r:id="rId57"/>
    </p:embeddedFont>
    <p:embeddedFont>
      <p:font typeface="Open Sans Bold" charset="1" panose="00000000000000000000"/>
      <p:regular r:id="rId58"/>
    </p:embeddedFont>
    <p:embeddedFont>
      <p:font typeface="Barlow Condensed Bold" charset="1" panose="00000806000000000000"/>
      <p:regular r:id="rId59"/>
    </p:embeddedFont>
    <p:embeddedFont>
      <p:font typeface="Montserrat Bold" charset="1" panose="0000080000000000000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9.png" Type="http://schemas.openxmlformats.org/officeDocument/2006/relationships/image"/><Relationship Id="rId4" Target="../media/image3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9.png" Type="http://schemas.openxmlformats.org/officeDocument/2006/relationships/image"/><Relationship Id="rId4" Target="../media/image3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3.png" Type="http://schemas.openxmlformats.org/officeDocument/2006/relationships/image"/><Relationship Id="rId7" Target="../media/image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9.png" Type="http://schemas.openxmlformats.org/officeDocument/2006/relationships/image"/><Relationship Id="rId4" Target="../media/image43.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9.pn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9.png" Type="http://schemas.openxmlformats.org/officeDocument/2006/relationships/image"/><Relationship Id="rId4" Target="../media/image4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9.png" Type="http://schemas.openxmlformats.org/officeDocument/2006/relationships/image"/><Relationship Id="rId4" Target="../media/image4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9.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9.pn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9.png" Type="http://schemas.openxmlformats.org/officeDocument/2006/relationships/image"/><Relationship Id="rId4" Target="../media/image43.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9.pn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9.png" Type="http://schemas.openxmlformats.org/officeDocument/2006/relationships/image"/><Relationship Id="rId4" Target="../media/image5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5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9.pn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3.png" Type="http://schemas.openxmlformats.org/officeDocument/2006/relationships/image"/><Relationship Id="rId7" Target="../media/image9.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9.png" Type="http://schemas.openxmlformats.org/officeDocument/2006/relationships/image"/><Relationship Id="rId4" Target="../media/image54.png" Type="http://schemas.openxmlformats.org/officeDocument/2006/relationships/image"/><Relationship Id="rId5" Target="../media/image5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9.pn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9.png" Type="http://schemas.openxmlformats.org/officeDocument/2006/relationships/image"/><Relationship Id="rId4" Target="../media/image56.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9.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57.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9.png" Type="http://schemas.openxmlformats.org/officeDocument/2006/relationships/image"/><Relationship Id="rId4" Target="../media/image58.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9.png" Type="http://schemas.openxmlformats.org/officeDocument/2006/relationships/image"/><Relationship Id="rId4" Target="../media/image59.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9.png" Type="http://schemas.openxmlformats.org/officeDocument/2006/relationships/image"/><Relationship Id="rId4" Target="../media/image60.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9.pn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9.png" Type="http://schemas.openxmlformats.org/officeDocument/2006/relationships/image"/><Relationship Id="rId6" Target="../media/image19.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9.png" Type="http://schemas.openxmlformats.org/officeDocument/2006/relationships/image"/><Relationship Id="rId6" Target="../media/image19.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9.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9.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9.png" Type="http://schemas.openxmlformats.org/officeDocument/2006/relationships/image"/><Relationship Id="rId6" Target="../media/image19.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13.png" Type="http://schemas.openxmlformats.org/officeDocument/2006/relationships/image"/><Relationship Id="rId5"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14" Target="../media/image9.pn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3.png" Type="http://schemas.openxmlformats.org/officeDocument/2006/relationships/image"/><Relationship Id="rId7"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9.pn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9.png" Type="http://schemas.openxmlformats.org/officeDocument/2006/relationships/image"/><Relationship Id="rId6"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0F4EF"/>
        </a:solidFill>
      </p:bgPr>
    </p:bg>
    <p:spTree>
      <p:nvGrpSpPr>
        <p:cNvPr id="1" name=""/>
        <p:cNvGrpSpPr/>
        <p:nvPr/>
      </p:nvGrpSpPr>
      <p:grpSpPr>
        <a:xfrm>
          <a:off x="0" y="0"/>
          <a:ext cx="0" cy="0"/>
          <a:chOff x="0" y="0"/>
          <a:chExt cx="0" cy="0"/>
        </a:xfrm>
      </p:grpSpPr>
      <p:grpSp>
        <p:nvGrpSpPr>
          <p:cNvPr name="Group 2" id="2"/>
          <p:cNvGrpSpPr/>
          <p:nvPr/>
        </p:nvGrpSpPr>
        <p:grpSpPr>
          <a:xfrm rot="0">
            <a:off x="-325529" y="3558734"/>
            <a:ext cx="18939059" cy="1464829"/>
            <a:chOff x="0" y="0"/>
            <a:chExt cx="4988065" cy="385799"/>
          </a:xfrm>
        </p:grpSpPr>
        <p:sp>
          <p:nvSpPr>
            <p:cNvPr name="Freeform 3" id="3"/>
            <p:cNvSpPr/>
            <p:nvPr/>
          </p:nvSpPr>
          <p:spPr>
            <a:xfrm flipH="false" flipV="false" rot="0">
              <a:off x="0" y="0"/>
              <a:ext cx="4988065" cy="385799"/>
            </a:xfrm>
            <a:custGeom>
              <a:avLst/>
              <a:gdLst/>
              <a:ahLst/>
              <a:cxnLst/>
              <a:rect r="r" b="b" t="t" l="l"/>
              <a:pathLst>
                <a:path h="385799" w="4988065">
                  <a:moveTo>
                    <a:pt x="0" y="0"/>
                  </a:moveTo>
                  <a:lnTo>
                    <a:pt x="4988065" y="0"/>
                  </a:lnTo>
                  <a:lnTo>
                    <a:pt x="4988065" y="385799"/>
                  </a:lnTo>
                  <a:lnTo>
                    <a:pt x="0" y="385799"/>
                  </a:lnTo>
                  <a:close/>
                </a:path>
              </a:pathLst>
            </a:custGeom>
            <a:solidFill>
              <a:srgbClr val="F74949">
                <a:alpha val="71765"/>
              </a:srgbClr>
            </a:solidFill>
          </p:spPr>
        </p:sp>
        <p:sp>
          <p:nvSpPr>
            <p:cNvPr name="TextBox 4" id="4"/>
            <p:cNvSpPr txBox="true"/>
            <p:nvPr/>
          </p:nvSpPr>
          <p:spPr>
            <a:xfrm>
              <a:off x="0" y="28575"/>
              <a:ext cx="4988065" cy="357224"/>
            </a:xfrm>
            <a:prstGeom prst="rect">
              <a:avLst/>
            </a:prstGeom>
          </p:spPr>
          <p:txBody>
            <a:bodyPr anchor="ctr" rtlCol="false" tIns="50800" lIns="50800" bIns="50800" rIns="50800"/>
            <a:lstStyle/>
            <a:p>
              <a:pPr algn="ctr">
                <a:lnSpc>
                  <a:spcPts val="2661"/>
                </a:lnSpc>
              </a:pPr>
            </a:p>
          </p:txBody>
        </p:sp>
      </p:grpSp>
      <p:sp>
        <p:nvSpPr>
          <p:cNvPr name="Freeform 5" id="5"/>
          <p:cNvSpPr/>
          <p:nvPr/>
        </p:nvSpPr>
        <p:spPr>
          <a:xfrm flipH="false" flipV="false" rot="0">
            <a:off x="13010810" y="-155024"/>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true" rot="0">
            <a:off x="12417225" y="6172200"/>
            <a:ext cx="6775868" cy="4114800"/>
          </a:xfrm>
          <a:custGeom>
            <a:avLst/>
            <a:gdLst/>
            <a:ahLst/>
            <a:cxnLst/>
            <a:rect r="r" b="b" t="t" l="l"/>
            <a:pathLst>
              <a:path h="4114800" w="6775868">
                <a:moveTo>
                  <a:pt x="6775869" y="4114800"/>
                </a:moveTo>
                <a:lnTo>
                  <a:pt x="0" y="4114800"/>
                </a:lnTo>
                <a:lnTo>
                  <a:pt x="0" y="0"/>
                </a:lnTo>
                <a:lnTo>
                  <a:pt x="6775869" y="0"/>
                </a:lnTo>
                <a:lnTo>
                  <a:pt x="6775869"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63774" y="-842039"/>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28700" y="1902376"/>
            <a:ext cx="527662" cy="527662"/>
          </a:xfrm>
          <a:custGeom>
            <a:avLst/>
            <a:gdLst/>
            <a:ahLst/>
            <a:cxnLst/>
            <a:rect r="r" b="b" t="t" l="l"/>
            <a:pathLst>
              <a:path h="527662" w="527662">
                <a:moveTo>
                  <a:pt x="0" y="0"/>
                </a:moveTo>
                <a:lnTo>
                  <a:pt x="527662" y="0"/>
                </a:lnTo>
                <a:lnTo>
                  <a:pt x="527662" y="527662"/>
                </a:lnTo>
                <a:lnTo>
                  <a:pt x="0" y="5276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2322329" y="8561964"/>
            <a:ext cx="4676875" cy="569728"/>
            <a:chOff x="0" y="0"/>
            <a:chExt cx="6235833" cy="759638"/>
          </a:xfrm>
        </p:grpSpPr>
        <p:sp>
          <p:nvSpPr>
            <p:cNvPr name="Freeform 10" id="10"/>
            <p:cNvSpPr/>
            <p:nvPr/>
          </p:nvSpPr>
          <p:spPr>
            <a:xfrm flipH="false" flipV="false" rot="0">
              <a:off x="0" y="0"/>
              <a:ext cx="6235833" cy="759638"/>
            </a:xfrm>
            <a:custGeom>
              <a:avLst/>
              <a:gdLst/>
              <a:ahLst/>
              <a:cxnLst/>
              <a:rect r="r" b="b" t="t" l="l"/>
              <a:pathLst>
                <a:path h="759638" w="6235833">
                  <a:moveTo>
                    <a:pt x="0" y="0"/>
                  </a:moveTo>
                  <a:lnTo>
                    <a:pt x="6235833" y="0"/>
                  </a:lnTo>
                  <a:lnTo>
                    <a:pt x="6235833" y="759638"/>
                  </a:lnTo>
                  <a:lnTo>
                    <a:pt x="0" y="7596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810174" y="196815"/>
              <a:ext cx="4615485" cy="375533"/>
            </a:xfrm>
            <a:prstGeom prst="rect">
              <a:avLst/>
            </a:prstGeom>
          </p:spPr>
          <p:txBody>
            <a:bodyPr anchor="t" rtlCol="false" tIns="0" lIns="0" bIns="0" rIns="0">
              <a:spAutoFit/>
            </a:bodyPr>
            <a:lstStyle/>
            <a:p>
              <a:pPr algn="l">
                <a:lnSpc>
                  <a:spcPts val="1978"/>
                </a:lnSpc>
                <a:spcBef>
                  <a:spcPct val="0"/>
                </a:spcBef>
              </a:pPr>
              <a:r>
                <a:rPr lang="en-US" b="true" sz="1902">
                  <a:solidFill>
                    <a:srgbClr val="F74949"/>
                  </a:solidFill>
                  <a:latin typeface="Poppins Medium"/>
                  <a:ea typeface="Poppins Medium"/>
                  <a:cs typeface="Poppins Medium"/>
                  <a:sym typeface="Poppins Medium"/>
                </a:rPr>
                <a:t>GVHD: Tôn Quang Toại</a:t>
              </a:r>
            </a:p>
          </p:txBody>
        </p:sp>
      </p:grpSp>
      <p:grpSp>
        <p:nvGrpSpPr>
          <p:cNvPr name="Group 12" id="12"/>
          <p:cNvGrpSpPr/>
          <p:nvPr/>
        </p:nvGrpSpPr>
        <p:grpSpPr>
          <a:xfrm rot="0">
            <a:off x="0" y="5439786"/>
            <a:ext cx="18939059" cy="2262486"/>
            <a:chOff x="0" y="0"/>
            <a:chExt cx="4988065" cy="595881"/>
          </a:xfrm>
        </p:grpSpPr>
        <p:sp>
          <p:nvSpPr>
            <p:cNvPr name="Freeform 13" id="13"/>
            <p:cNvSpPr/>
            <p:nvPr/>
          </p:nvSpPr>
          <p:spPr>
            <a:xfrm flipH="false" flipV="false" rot="0">
              <a:off x="0" y="0"/>
              <a:ext cx="4988065" cy="595881"/>
            </a:xfrm>
            <a:custGeom>
              <a:avLst/>
              <a:gdLst/>
              <a:ahLst/>
              <a:cxnLst/>
              <a:rect r="r" b="b" t="t" l="l"/>
              <a:pathLst>
                <a:path h="595881" w="4988065">
                  <a:moveTo>
                    <a:pt x="0" y="0"/>
                  </a:moveTo>
                  <a:lnTo>
                    <a:pt x="4988065" y="0"/>
                  </a:lnTo>
                  <a:lnTo>
                    <a:pt x="4988065" y="595881"/>
                  </a:lnTo>
                  <a:lnTo>
                    <a:pt x="0" y="595881"/>
                  </a:lnTo>
                  <a:close/>
                </a:path>
              </a:pathLst>
            </a:custGeom>
            <a:solidFill>
              <a:srgbClr val="F74949">
                <a:alpha val="71765"/>
              </a:srgbClr>
            </a:solidFill>
          </p:spPr>
        </p:sp>
        <p:sp>
          <p:nvSpPr>
            <p:cNvPr name="TextBox 14" id="14"/>
            <p:cNvSpPr txBox="true"/>
            <p:nvPr/>
          </p:nvSpPr>
          <p:spPr>
            <a:xfrm>
              <a:off x="0" y="28575"/>
              <a:ext cx="4988065" cy="567306"/>
            </a:xfrm>
            <a:prstGeom prst="rect">
              <a:avLst/>
            </a:prstGeom>
          </p:spPr>
          <p:txBody>
            <a:bodyPr anchor="ctr" rtlCol="false" tIns="50800" lIns="50800" bIns="50800" rIns="50800"/>
            <a:lstStyle/>
            <a:p>
              <a:pPr algn="ctr">
                <a:lnSpc>
                  <a:spcPts val="2661"/>
                </a:lnSpc>
              </a:pPr>
            </a:p>
          </p:txBody>
        </p:sp>
      </p:grpSp>
      <p:grpSp>
        <p:nvGrpSpPr>
          <p:cNvPr name="Group 15" id="15"/>
          <p:cNvGrpSpPr/>
          <p:nvPr/>
        </p:nvGrpSpPr>
        <p:grpSpPr>
          <a:xfrm rot="0">
            <a:off x="10714060" y="548018"/>
            <a:ext cx="7573940" cy="8140553"/>
            <a:chOff x="0" y="0"/>
            <a:chExt cx="10098586" cy="10854071"/>
          </a:xfrm>
        </p:grpSpPr>
        <p:sp>
          <p:nvSpPr>
            <p:cNvPr name="Freeform 16" id="16"/>
            <p:cNvSpPr/>
            <p:nvPr/>
          </p:nvSpPr>
          <p:spPr>
            <a:xfrm flipH="false" flipV="false" rot="0">
              <a:off x="1592942" y="0"/>
              <a:ext cx="8505645" cy="10854071"/>
            </a:xfrm>
            <a:custGeom>
              <a:avLst/>
              <a:gdLst/>
              <a:ahLst/>
              <a:cxnLst/>
              <a:rect r="r" b="b" t="t" l="l"/>
              <a:pathLst>
                <a:path h="10854071" w="8505645">
                  <a:moveTo>
                    <a:pt x="0" y="0"/>
                  </a:moveTo>
                  <a:lnTo>
                    <a:pt x="8505644" y="0"/>
                  </a:lnTo>
                  <a:lnTo>
                    <a:pt x="8505644" y="10854071"/>
                  </a:lnTo>
                  <a:lnTo>
                    <a:pt x="0" y="108540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1663778">
              <a:off x="590157" y="3233077"/>
              <a:ext cx="7500275" cy="4387916"/>
            </a:xfrm>
            <a:custGeom>
              <a:avLst/>
              <a:gdLst/>
              <a:ahLst/>
              <a:cxnLst/>
              <a:rect r="r" b="b" t="t" l="l"/>
              <a:pathLst>
                <a:path h="4387916" w="7500275">
                  <a:moveTo>
                    <a:pt x="0" y="0"/>
                  </a:moveTo>
                  <a:lnTo>
                    <a:pt x="7500275" y="0"/>
                  </a:lnTo>
                  <a:lnTo>
                    <a:pt x="7500275" y="4387917"/>
                  </a:lnTo>
                  <a:lnTo>
                    <a:pt x="0" y="4387917"/>
                  </a:lnTo>
                  <a:lnTo>
                    <a:pt x="0" y="0"/>
                  </a:lnTo>
                  <a:close/>
                </a:path>
              </a:pathLst>
            </a:custGeom>
            <a:blipFill>
              <a:blip r:embed="rId10"/>
              <a:stretch>
                <a:fillRect l="0" t="0" r="0" b="0"/>
              </a:stretch>
            </a:blipFill>
          </p:spPr>
        </p:sp>
      </p:grpSp>
      <p:sp>
        <p:nvSpPr>
          <p:cNvPr name="Freeform 18" id="18"/>
          <p:cNvSpPr/>
          <p:nvPr/>
        </p:nvSpPr>
        <p:spPr>
          <a:xfrm flipH="false" flipV="false" rot="0">
            <a:off x="4660766" y="478543"/>
            <a:ext cx="3980626" cy="2613466"/>
          </a:xfrm>
          <a:custGeom>
            <a:avLst/>
            <a:gdLst/>
            <a:ahLst/>
            <a:cxnLst/>
            <a:rect r="r" b="b" t="t" l="l"/>
            <a:pathLst>
              <a:path h="2613466" w="3980626">
                <a:moveTo>
                  <a:pt x="0" y="0"/>
                </a:moveTo>
                <a:lnTo>
                  <a:pt x="3980626" y="0"/>
                </a:lnTo>
                <a:lnTo>
                  <a:pt x="3980626" y="2613466"/>
                </a:lnTo>
                <a:lnTo>
                  <a:pt x="0" y="2613466"/>
                </a:lnTo>
                <a:lnTo>
                  <a:pt x="0" y="0"/>
                </a:lnTo>
                <a:close/>
              </a:path>
            </a:pathLst>
          </a:custGeom>
          <a:blipFill>
            <a:blip r:embed="rId11"/>
            <a:stretch>
              <a:fillRect l="0" t="0" r="0" b="0"/>
            </a:stretch>
          </a:blipFill>
        </p:spPr>
      </p:sp>
      <p:sp>
        <p:nvSpPr>
          <p:cNvPr name="TextBox 19" id="19"/>
          <p:cNvSpPr txBox="true"/>
          <p:nvPr/>
        </p:nvSpPr>
        <p:spPr>
          <a:xfrm rot="0">
            <a:off x="1654963" y="3606359"/>
            <a:ext cx="9059097" cy="1371102"/>
          </a:xfrm>
          <a:prstGeom prst="rect">
            <a:avLst/>
          </a:prstGeom>
        </p:spPr>
        <p:txBody>
          <a:bodyPr anchor="t" rtlCol="false" tIns="0" lIns="0" bIns="0" rIns="0">
            <a:spAutoFit/>
          </a:bodyPr>
          <a:lstStyle/>
          <a:p>
            <a:pPr algn="l">
              <a:lnSpc>
                <a:spcPts val="9724"/>
              </a:lnSpc>
              <a:spcBef>
                <a:spcPct val="0"/>
              </a:spcBef>
            </a:pPr>
            <a:r>
              <a:rPr lang="en-US" b="true" sz="9350">
                <a:solidFill>
                  <a:srgbClr val="F4F4F4"/>
                </a:solidFill>
                <a:latin typeface="Poppins Bold"/>
                <a:ea typeface="Poppins Bold"/>
                <a:cs typeface="Poppins Bold"/>
                <a:sym typeface="Poppins Bold"/>
              </a:rPr>
              <a:t>Deep Learning</a:t>
            </a:r>
          </a:p>
        </p:txBody>
      </p:sp>
      <p:sp>
        <p:nvSpPr>
          <p:cNvPr name="TextBox 20" id="20"/>
          <p:cNvSpPr txBox="true"/>
          <p:nvPr/>
        </p:nvSpPr>
        <p:spPr>
          <a:xfrm rot="0">
            <a:off x="1908787" y="2027933"/>
            <a:ext cx="1838863" cy="295598"/>
          </a:xfrm>
          <a:prstGeom prst="rect">
            <a:avLst/>
          </a:prstGeom>
        </p:spPr>
        <p:txBody>
          <a:bodyPr anchor="t" rtlCol="false" tIns="0" lIns="0" bIns="0" rIns="0">
            <a:spAutoFit/>
          </a:bodyPr>
          <a:lstStyle/>
          <a:p>
            <a:pPr algn="l">
              <a:lnSpc>
                <a:spcPts val="2139"/>
              </a:lnSpc>
            </a:pPr>
            <a:r>
              <a:rPr lang="en-US" sz="2097" b="true">
                <a:solidFill>
                  <a:srgbClr val="F74949"/>
                </a:solidFill>
                <a:latin typeface="Poppins Medium"/>
                <a:ea typeface="Poppins Medium"/>
                <a:cs typeface="Poppins Medium"/>
                <a:sym typeface="Poppins Medium"/>
              </a:rPr>
              <a:t>Nhóm 6</a:t>
            </a:r>
          </a:p>
        </p:txBody>
      </p:sp>
      <p:sp>
        <p:nvSpPr>
          <p:cNvPr name="TextBox 21" id="21"/>
          <p:cNvSpPr txBox="true"/>
          <p:nvPr/>
        </p:nvSpPr>
        <p:spPr>
          <a:xfrm rot="0">
            <a:off x="1654963" y="5495973"/>
            <a:ext cx="10688481" cy="2064385"/>
          </a:xfrm>
          <a:prstGeom prst="rect">
            <a:avLst/>
          </a:prstGeom>
        </p:spPr>
        <p:txBody>
          <a:bodyPr anchor="t" rtlCol="false" tIns="0" lIns="0" bIns="0" rIns="0">
            <a:spAutoFit/>
          </a:bodyPr>
          <a:lstStyle/>
          <a:p>
            <a:pPr algn="l">
              <a:lnSpc>
                <a:spcPts val="7999"/>
              </a:lnSpc>
            </a:pPr>
            <a:r>
              <a:rPr lang="en-US" sz="6399" b="true">
                <a:solidFill>
                  <a:srgbClr val="F4F4F4"/>
                </a:solidFill>
                <a:latin typeface="Poppins Bold"/>
                <a:ea typeface="Poppins Bold"/>
                <a:cs typeface="Poppins Bold"/>
                <a:sym typeface="Poppins Bold"/>
              </a:rPr>
              <a:t>Hệ thống phân loại biển báo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25659" y="1332965"/>
            <a:ext cx="2232436" cy="2263560"/>
          </a:xfrm>
          <a:custGeom>
            <a:avLst/>
            <a:gdLst/>
            <a:ahLst/>
            <a:cxnLst/>
            <a:rect r="r" b="b" t="t" l="l"/>
            <a:pathLst>
              <a:path h="2263560" w="2232436">
                <a:moveTo>
                  <a:pt x="0" y="0"/>
                </a:moveTo>
                <a:lnTo>
                  <a:pt x="2232436" y="0"/>
                </a:lnTo>
                <a:lnTo>
                  <a:pt x="2232436" y="2263559"/>
                </a:lnTo>
                <a:lnTo>
                  <a:pt x="0" y="2263559"/>
                </a:lnTo>
                <a:lnTo>
                  <a:pt x="0" y="0"/>
                </a:lnTo>
                <a:close/>
              </a:path>
            </a:pathLst>
          </a:custGeom>
          <a:blipFill>
            <a:blip r:embed="rId2">
              <a:alphaModFix amt="71000"/>
            </a:blip>
            <a:stretch>
              <a:fillRect l="0" t="0" r="0" b="0"/>
            </a:stretch>
          </a:blipFill>
        </p:spPr>
      </p:sp>
      <p:sp>
        <p:nvSpPr>
          <p:cNvPr name="Freeform 3" id="3"/>
          <p:cNvSpPr/>
          <p:nvPr/>
        </p:nvSpPr>
        <p:spPr>
          <a:xfrm flipH="false" flipV="false" rot="0">
            <a:off x="17015150" y="3026441"/>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sp>
        <p:nvSpPr>
          <p:cNvPr name="Freeform 4" id="4"/>
          <p:cNvSpPr/>
          <p:nvPr/>
        </p:nvSpPr>
        <p:spPr>
          <a:xfrm flipH="false" flipV="false" rot="0">
            <a:off x="15906066" y="6478896"/>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grpSp>
        <p:nvGrpSpPr>
          <p:cNvPr name="Group 5" id="5"/>
          <p:cNvGrpSpPr/>
          <p:nvPr/>
        </p:nvGrpSpPr>
        <p:grpSpPr>
          <a:xfrm rot="0">
            <a:off x="1437056" y="353399"/>
            <a:ext cx="7518118" cy="765428"/>
            <a:chOff x="0" y="0"/>
            <a:chExt cx="10024157" cy="1020571"/>
          </a:xfrm>
        </p:grpSpPr>
        <p:sp>
          <p:nvSpPr>
            <p:cNvPr name="Freeform 6" id="6"/>
            <p:cNvSpPr/>
            <p:nvPr/>
          </p:nvSpPr>
          <p:spPr>
            <a:xfrm flipH="false" flipV="false" rot="0">
              <a:off x="0" y="0"/>
              <a:ext cx="1744464" cy="1020571"/>
            </a:xfrm>
            <a:custGeom>
              <a:avLst/>
              <a:gdLst/>
              <a:ahLst/>
              <a:cxnLst/>
              <a:rect r="r" b="b" t="t" l="l"/>
              <a:pathLst>
                <a:path h="1020571" w="1744464">
                  <a:moveTo>
                    <a:pt x="0" y="0"/>
                  </a:moveTo>
                  <a:lnTo>
                    <a:pt x="1744464" y="0"/>
                  </a:lnTo>
                  <a:lnTo>
                    <a:pt x="1744464" y="1020571"/>
                  </a:lnTo>
                  <a:lnTo>
                    <a:pt x="0" y="1020571"/>
                  </a:lnTo>
                  <a:lnTo>
                    <a:pt x="0" y="0"/>
                  </a:lnTo>
                  <a:close/>
                </a:path>
              </a:pathLst>
            </a:custGeom>
            <a:blipFill>
              <a:blip r:embed="rId3"/>
              <a:stretch>
                <a:fillRect l="0" t="0" r="0" b="0"/>
              </a:stretch>
            </a:blipFill>
          </p:spPr>
        </p:sp>
        <p:sp>
          <p:nvSpPr>
            <p:cNvPr name="TextBox 7" id="7"/>
            <p:cNvSpPr txBox="true"/>
            <p:nvPr/>
          </p:nvSpPr>
          <p:spPr>
            <a:xfrm rot="0">
              <a:off x="1314589" y="37325"/>
              <a:ext cx="8709568" cy="483447"/>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grpSp>
      <p:grpSp>
        <p:nvGrpSpPr>
          <p:cNvPr name="Group 8" id="8"/>
          <p:cNvGrpSpPr/>
          <p:nvPr/>
        </p:nvGrpSpPr>
        <p:grpSpPr>
          <a:xfrm rot="0">
            <a:off x="-6064365" y="1028700"/>
            <a:ext cx="24352365" cy="1623674"/>
            <a:chOff x="0" y="0"/>
            <a:chExt cx="6413792" cy="427634"/>
          </a:xfrm>
        </p:grpSpPr>
        <p:sp>
          <p:nvSpPr>
            <p:cNvPr name="Freeform 9" id="9"/>
            <p:cNvSpPr/>
            <p:nvPr/>
          </p:nvSpPr>
          <p:spPr>
            <a:xfrm flipH="false" flipV="false" rot="0">
              <a:off x="0" y="0"/>
              <a:ext cx="6413792" cy="427634"/>
            </a:xfrm>
            <a:custGeom>
              <a:avLst/>
              <a:gdLst/>
              <a:ahLst/>
              <a:cxnLst/>
              <a:rect r="r" b="b" t="t" l="l"/>
              <a:pathLst>
                <a:path h="427634" w="6413792">
                  <a:moveTo>
                    <a:pt x="0" y="0"/>
                  </a:moveTo>
                  <a:lnTo>
                    <a:pt x="6413792" y="0"/>
                  </a:lnTo>
                  <a:lnTo>
                    <a:pt x="6413792" y="427634"/>
                  </a:lnTo>
                  <a:lnTo>
                    <a:pt x="0" y="427634"/>
                  </a:lnTo>
                  <a:close/>
                </a:path>
              </a:pathLst>
            </a:custGeom>
            <a:solidFill>
              <a:srgbClr val="4F9FF5">
                <a:alpha val="71765"/>
              </a:srgbClr>
            </a:solidFill>
          </p:spPr>
        </p:sp>
        <p:sp>
          <p:nvSpPr>
            <p:cNvPr name="TextBox 10" id="10"/>
            <p:cNvSpPr txBox="true"/>
            <p:nvPr/>
          </p:nvSpPr>
          <p:spPr>
            <a:xfrm>
              <a:off x="0" y="38100"/>
              <a:ext cx="6413792" cy="389534"/>
            </a:xfrm>
            <a:prstGeom prst="rect">
              <a:avLst/>
            </a:prstGeom>
          </p:spPr>
          <p:txBody>
            <a:bodyPr anchor="ctr" rtlCol="false" tIns="50800" lIns="50800" bIns="50800" rIns="50800"/>
            <a:lstStyle/>
            <a:p>
              <a:pPr algn="ctr">
                <a:lnSpc>
                  <a:spcPts val="6468"/>
                </a:lnSpc>
              </a:pPr>
              <a:r>
                <a:rPr lang="en-US" sz="6219">
                  <a:solidFill>
                    <a:srgbClr val="FEFEFE">
                      <a:alpha val="71765"/>
                    </a:srgbClr>
                  </a:solidFill>
                  <a:latin typeface="Poppins"/>
                  <a:ea typeface="Poppins"/>
                  <a:cs typeface="Poppins"/>
                  <a:sym typeface="Poppins"/>
                </a:rPr>
                <a:t>THỐNG KÊ TẬP DỮ LIỆU</a:t>
              </a:r>
            </a:p>
          </p:txBody>
        </p:sp>
      </p:grpSp>
      <p:sp>
        <p:nvSpPr>
          <p:cNvPr name="Freeform 11" id="11"/>
          <p:cNvSpPr/>
          <p:nvPr/>
        </p:nvSpPr>
        <p:spPr>
          <a:xfrm flipH="false" flipV="false" rot="0">
            <a:off x="5812097" y="3026441"/>
            <a:ext cx="12816008" cy="6616264"/>
          </a:xfrm>
          <a:custGeom>
            <a:avLst/>
            <a:gdLst/>
            <a:ahLst/>
            <a:cxnLst/>
            <a:rect r="r" b="b" t="t" l="l"/>
            <a:pathLst>
              <a:path h="6616264" w="12816008">
                <a:moveTo>
                  <a:pt x="0" y="0"/>
                </a:moveTo>
                <a:lnTo>
                  <a:pt x="12816008" y="0"/>
                </a:lnTo>
                <a:lnTo>
                  <a:pt x="12816008" y="6616264"/>
                </a:lnTo>
                <a:lnTo>
                  <a:pt x="0" y="6616264"/>
                </a:lnTo>
                <a:lnTo>
                  <a:pt x="0" y="0"/>
                </a:lnTo>
                <a:close/>
              </a:path>
            </a:pathLst>
          </a:custGeom>
          <a:blipFill>
            <a:blip r:embed="rId4"/>
            <a:stretch>
              <a:fillRect l="0" t="0" r="0" b="0"/>
            </a:stretch>
          </a:blipFill>
        </p:spPr>
      </p:sp>
      <p:sp>
        <p:nvSpPr>
          <p:cNvPr name="TextBox 12" id="12"/>
          <p:cNvSpPr txBox="true"/>
          <p:nvPr/>
        </p:nvSpPr>
        <p:spPr>
          <a:xfrm rot="0">
            <a:off x="323819" y="3927698"/>
            <a:ext cx="5488277" cy="1809750"/>
          </a:xfrm>
          <a:prstGeom prst="rect">
            <a:avLst/>
          </a:prstGeom>
        </p:spPr>
        <p:txBody>
          <a:bodyPr anchor="t" rtlCol="false" tIns="0" lIns="0" bIns="0" rIns="0">
            <a:spAutoFit/>
          </a:bodyPr>
          <a:lstStyle/>
          <a:p>
            <a:pPr algn="l">
              <a:lnSpc>
                <a:spcPts val="3674"/>
              </a:lnSpc>
            </a:pPr>
            <a:r>
              <a:rPr lang="en-US" sz="2499">
                <a:solidFill>
                  <a:srgbClr val="1F2020"/>
                </a:solidFill>
                <a:latin typeface="Open Sans"/>
                <a:ea typeface="Open Sans"/>
                <a:cs typeface="Open Sans"/>
                <a:sym typeface="Open Sans"/>
              </a:rPr>
              <a:t>Link dataset: https://www.kaggle.com/datasets/meowmeowmeowmeowmeow/gtsrb-german-traffic-sign</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Freeform 2" id="2"/>
          <p:cNvSpPr/>
          <p:nvPr/>
        </p:nvSpPr>
        <p:spPr>
          <a:xfrm flipH="false" flipV="false" rot="0">
            <a:off x="15125659" y="1332965"/>
            <a:ext cx="2232436" cy="2263560"/>
          </a:xfrm>
          <a:custGeom>
            <a:avLst/>
            <a:gdLst/>
            <a:ahLst/>
            <a:cxnLst/>
            <a:rect r="r" b="b" t="t" l="l"/>
            <a:pathLst>
              <a:path h="2263560" w="2232436">
                <a:moveTo>
                  <a:pt x="0" y="0"/>
                </a:moveTo>
                <a:lnTo>
                  <a:pt x="2232436" y="0"/>
                </a:lnTo>
                <a:lnTo>
                  <a:pt x="2232436" y="2263559"/>
                </a:lnTo>
                <a:lnTo>
                  <a:pt x="0" y="2263559"/>
                </a:lnTo>
                <a:lnTo>
                  <a:pt x="0" y="0"/>
                </a:lnTo>
                <a:close/>
              </a:path>
            </a:pathLst>
          </a:custGeom>
          <a:blipFill>
            <a:blip r:embed="rId2">
              <a:alphaModFix amt="71000"/>
            </a:blip>
            <a:stretch>
              <a:fillRect l="0" t="0" r="0" b="0"/>
            </a:stretch>
          </a:blipFill>
        </p:spPr>
      </p:sp>
      <p:sp>
        <p:nvSpPr>
          <p:cNvPr name="Freeform 3" id="3"/>
          <p:cNvSpPr/>
          <p:nvPr/>
        </p:nvSpPr>
        <p:spPr>
          <a:xfrm flipH="false" flipV="false" rot="0">
            <a:off x="17015150" y="3026441"/>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sp>
        <p:nvSpPr>
          <p:cNvPr name="Freeform 4" id="4"/>
          <p:cNvSpPr/>
          <p:nvPr/>
        </p:nvSpPr>
        <p:spPr>
          <a:xfrm flipH="false" flipV="false" rot="0">
            <a:off x="15906066" y="6478896"/>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grpSp>
        <p:nvGrpSpPr>
          <p:cNvPr name="Group 5" id="5"/>
          <p:cNvGrpSpPr/>
          <p:nvPr/>
        </p:nvGrpSpPr>
        <p:grpSpPr>
          <a:xfrm rot="0">
            <a:off x="1279485" y="332538"/>
            <a:ext cx="7518118" cy="765428"/>
            <a:chOff x="0" y="0"/>
            <a:chExt cx="10024157" cy="1020571"/>
          </a:xfrm>
        </p:grpSpPr>
        <p:sp>
          <p:nvSpPr>
            <p:cNvPr name="Freeform 6" id="6"/>
            <p:cNvSpPr/>
            <p:nvPr/>
          </p:nvSpPr>
          <p:spPr>
            <a:xfrm flipH="false" flipV="false" rot="0">
              <a:off x="0" y="0"/>
              <a:ext cx="1744464" cy="1020571"/>
            </a:xfrm>
            <a:custGeom>
              <a:avLst/>
              <a:gdLst/>
              <a:ahLst/>
              <a:cxnLst/>
              <a:rect r="r" b="b" t="t" l="l"/>
              <a:pathLst>
                <a:path h="1020571" w="1744464">
                  <a:moveTo>
                    <a:pt x="0" y="0"/>
                  </a:moveTo>
                  <a:lnTo>
                    <a:pt x="1744464" y="0"/>
                  </a:lnTo>
                  <a:lnTo>
                    <a:pt x="1744464" y="1020571"/>
                  </a:lnTo>
                  <a:lnTo>
                    <a:pt x="0" y="1020571"/>
                  </a:lnTo>
                  <a:lnTo>
                    <a:pt x="0" y="0"/>
                  </a:lnTo>
                  <a:close/>
                </a:path>
              </a:pathLst>
            </a:custGeom>
            <a:blipFill>
              <a:blip r:embed="rId3"/>
              <a:stretch>
                <a:fillRect l="0" t="0" r="0" b="0"/>
              </a:stretch>
            </a:blipFill>
          </p:spPr>
        </p:sp>
        <p:sp>
          <p:nvSpPr>
            <p:cNvPr name="TextBox 7" id="7"/>
            <p:cNvSpPr txBox="true"/>
            <p:nvPr/>
          </p:nvSpPr>
          <p:spPr>
            <a:xfrm rot="0">
              <a:off x="1314589" y="37325"/>
              <a:ext cx="8709568" cy="483447"/>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grpSp>
      <p:grpSp>
        <p:nvGrpSpPr>
          <p:cNvPr name="Group 8" id="8"/>
          <p:cNvGrpSpPr/>
          <p:nvPr/>
        </p:nvGrpSpPr>
        <p:grpSpPr>
          <a:xfrm rot="0">
            <a:off x="-3543241" y="841070"/>
            <a:ext cx="21831241" cy="1623674"/>
            <a:chOff x="0" y="0"/>
            <a:chExt cx="5749792" cy="427634"/>
          </a:xfrm>
        </p:grpSpPr>
        <p:sp>
          <p:nvSpPr>
            <p:cNvPr name="Freeform 9" id="9"/>
            <p:cNvSpPr/>
            <p:nvPr/>
          </p:nvSpPr>
          <p:spPr>
            <a:xfrm flipH="false" flipV="false" rot="0">
              <a:off x="0" y="0"/>
              <a:ext cx="5749792" cy="427634"/>
            </a:xfrm>
            <a:custGeom>
              <a:avLst/>
              <a:gdLst/>
              <a:ahLst/>
              <a:cxnLst/>
              <a:rect r="r" b="b" t="t" l="l"/>
              <a:pathLst>
                <a:path h="427634" w="5749792">
                  <a:moveTo>
                    <a:pt x="0" y="0"/>
                  </a:moveTo>
                  <a:lnTo>
                    <a:pt x="5749792" y="0"/>
                  </a:lnTo>
                  <a:lnTo>
                    <a:pt x="5749792" y="427634"/>
                  </a:lnTo>
                  <a:lnTo>
                    <a:pt x="0" y="427634"/>
                  </a:lnTo>
                  <a:close/>
                </a:path>
              </a:pathLst>
            </a:custGeom>
            <a:solidFill>
              <a:srgbClr val="4F9FF5">
                <a:alpha val="71765"/>
              </a:srgbClr>
            </a:solidFill>
          </p:spPr>
        </p:sp>
        <p:sp>
          <p:nvSpPr>
            <p:cNvPr name="TextBox 10" id="10"/>
            <p:cNvSpPr txBox="true"/>
            <p:nvPr/>
          </p:nvSpPr>
          <p:spPr>
            <a:xfrm>
              <a:off x="0" y="38100"/>
              <a:ext cx="5749792" cy="389534"/>
            </a:xfrm>
            <a:prstGeom prst="rect">
              <a:avLst/>
            </a:prstGeom>
          </p:spPr>
          <p:txBody>
            <a:bodyPr anchor="ctr" rtlCol="false" tIns="50800" lIns="50800" bIns="50800" rIns="50800"/>
            <a:lstStyle/>
            <a:p>
              <a:pPr algn="ctr">
                <a:lnSpc>
                  <a:spcPts val="6468"/>
                </a:lnSpc>
              </a:pPr>
              <a:r>
                <a:rPr lang="en-US" sz="6219">
                  <a:solidFill>
                    <a:srgbClr val="FEFEFE">
                      <a:alpha val="71765"/>
                    </a:srgbClr>
                  </a:solidFill>
                  <a:latin typeface="Poppins"/>
                  <a:ea typeface="Poppins"/>
                  <a:cs typeface="Poppins"/>
                  <a:sym typeface="Poppins"/>
                </a:rPr>
                <a:t>THỐNG KÊ KÍCH THƯỚC ẢNH</a:t>
              </a:r>
            </a:p>
          </p:txBody>
        </p:sp>
      </p:grpSp>
      <p:sp>
        <p:nvSpPr>
          <p:cNvPr name="Freeform 11" id="11"/>
          <p:cNvSpPr/>
          <p:nvPr/>
        </p:nvSpPr>
        <p:spPr>
          <a:xfrm flipH="false" flipV="false" rot="0">
            <a:off x="7232231" y="3000475"/>
            <a:ext cx="12361135" cy="6257825"/>
          </a:xfrm>
          <a:custGeom>
            <a:avLst/>
            <a:gdLst/>
            <a:ahLst/>
            <a:cxnLst/>
            <a:rect r="r" b="b" t="t" l="l"/>
            <a:pathLst>
              <a:path h="6257825" w="12361135">
                <a:moveTo>
                  <a:pt x="0" y="0"/>
                </a:moveTo>
                <a:lnTo>
                  <a:pt x="12361135" y="0"/>
                </a:lnTo>
                <a:lnTo>
                  <a:pt x="12361135" y="6257825"/>
                </a:lnTo>
                <a:lnTo>
                  <a:pt x="0" y="6257825"/>
                </a:lnTo>
                <a:lnTo>
                  <a:pt x="0" y="0"/>
                </a:lnTo>
                <a:close/>
              </a:path>
            </a:pathLst>
          </a:custGeom>
          <a:blipFill>
            <a:blip r:embed="rId4"/>
            <a:stretch>
              <a:fillRect l="0" t="0" r="0" b="0"/>
            </a:stretch>
          </a:blipFill>
        </p:spPr>
      </p:sp>
      <p:sp>
        <p:nvSpPr>
          <p:cNvPr name="TextBox 12" id="12"/>
          <p:cNvSpPr txBox="true"/>
          <p:nvPr/>
        </p:nvSpPr>
        <p:spPr>
          <a:xfrm rot="0">
            <a:off x="1279485" y="3510799"/>
            <a:ext cx="5503068" cy="13716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Do kích thước ảnh không đồng nhất nên cần chuẩn hóa kích thước trước khi đưa vào mô hình</a:t>
            </a:r>
          </a:p>
        </p:txBody>
      </p:sp>
      <p:grpSp>
        <p:nvGrpSpPr>
          <p:cNvPr name="Group 13" id="13"/>
          <p:cNvGrpSpPr/>
          <p:nvPr/>
        </p:nvGrpSpPr>
        <p:grpSpPr>
          <a:xfrm rot="0">
            <a:off x="569414" y="3596524"/>
            <a:ext cx="357065" cy="357065"/>
            <a:chOff x="0" y="0"/>
            <a:chExt cx="94042" cy="94042"/>
          </a:xfrm>
        </p:grpSpPr>
        <p:sp>
          <p:nvSpPr>
            <p:cNvPr name="Freeform 14" id="14"/>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F74949"/>
            </a:solidFill>
          </p:spPr>
        </p:sp>
        <p:sp>
          <p:nvSpPr>
            <p:cNvPr name="TextBox 15" id="15"/>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16" id="16"/>
          <p:cNvSpPr txBox="true"/>
          <p:nvPr/>
        </p:nvSpPr>
        <p:spPr>
          <a:xfrm rot="0">
            <a:off x="1327821" y="6240679"/>
            <a:ext cx="5503068" cy="1792288"/>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Hầu hết các ảnh có độ phân giải nhỏ, do đó sử dụng mô hình CNN như AlexNet là phù hợp.</a:t>
            </a:r>
          </a:p>
          <a:p>
            <a:pPr algn="l">
              <a:lnSpc>
                <a:spcPts val="3049"/>
              </a:lnSpc>
            </a:pPr>
          </a:p>
        </p:txBody>
      </p:sp>
      <p:grpSp>
        <p:nvGrpSpPr>
          <p:cNvPr name="Group 17" id="17"/>
          <p:cNvGrpSpPr/>
          <p:nvPr/>
        </p:nvGrpSpPr>
        <p:grpSpPr>
          <a:xfrm rot="0">
            <a:off x="569414" y="6326404"/>
            <a:ext cx="357065" cy="357065"/>
            <a:chOff x="0" y="0"/>
            <a:chExt cx="94042" cy="94042"/>
          </a:xfrm>
        </p:grpSpPr>
        <p:sp>
          <p:nvSpPr>
            <p:cNvPr name="Freeform 18" id="18"/>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F74949"/>
            </a:solidFill>
          </p:spPr>
        </p:sp>
        <p:sp>
          <p:nvSpPr>
            <p:cNvPr name="TextBox 19" id="19"/>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Freeform 2" id="2"/>
          <p:cNvSpPr/>
          <p:nvPr/>
        </p:nvSpPr>
        <p:spPr>
          <a:xfrm flipH="false" flipV="false" rot="0">
            <a:off x="9263774" y="-842039"/>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10810" y="-155024"/>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697500" y="2434908"/>
            <a:ext cx="21311029" cy="1464829"/>
            <a:chOff x="0" y="0"/>
            <a:chExt cx="5612781" cy="385799"/>
          </a:xfrm>
        </p:grpSpPr>
        <p:sp>
          <p:nvSpPr>
            <p:cNvPr name="Freeform 5" id="5"/>
            <p:cNvSpPr/>
            <p:nvPr/>
          </p:nvSpPr>
          <p:spPr>
            <a:xfrm flipH="false" flipV="false" rot="0">
              <a:off x="0" y="0"/>
              <a:ext cx="5612781" cy="385799"/>
            </a:xfrm>
            <a:custGeom>
              <a:avLst/>
              <a:gdLst/>
              <a:ahLst/>
              <a:cxnLst/>
              <a:rect r="r" b="b" t="t" l="l"/>
              <a:pathLst>
                <a:path h="385799" w="5612781">
                  <a:moveTo>
                    <a:pt x="0" y="0"/>
                  </a:moveTo>
                  <a:lnTo>
                    <a:pt x="5612781" y="0"/>
                  </a:lnTo>
                  <a:lnTo>
                    <a:pt x="5612781" y="385799"/>
                  </a:lnTo>
                  <a:lnTo>
                    <a:pt x="0" y="385799"/>
                  </a:lnTo>
                  <a:close/>
                </a:path>
              </a:pathLst>
            </a:custGeom>
            <a:solidFill>
              <a:srgbClr val="4F9FF5">
                <a:alpha val="71765"/>
              </a:srgbClr>
            </a:solidFill>
          </p:spPr>
        </p:sp>
        <p:sp>
          <p:nvSpPr>
            <p:cNvPr name="TextBox 6" id="6"/>
            <p:cNvSpPr txBox="true"/>
            <p:nvPr/>
          </p:nvSpPr>
          <p:spPr>
            <a:xfrm>
              <a:off x="0" y="28575"/>
              <a:ext cx="5612781"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14353272" y="2616943"/>
            <a:ext cx="3793627" cy="5763798"/>
          </a:xfrm>
          <a:custGeom>
            <a:avLst/>
            <a:gdLst/>
            <a:ahLst/>
            <a:cxnLst/>
            <a:rect r="r" b="b" t="t" l="l"/>
            <a:pathLst>
              <a:path h="5763798" w="3793627">
                <a:moveTo>
                  <a:pt x="0" y="0"/>
                </a:moveTo>
                <a:lnTo>
                  <a:pt x="3793627" y="0"/>
                </a:lnTo>
                <a:lnTo>
                  <a:pt x="3793627" y="5763797"/>
                </a:lnTo>
                <a:lnTo>
                  <a:pt x="0" y="57637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433331" y="2795485"/>
            <a:ext cx="11143904"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TIỀN XỬ LÝ DỮ LIỆU</a:t>
            </a:r>
          </a:p>
        </p:txBody>
      </p:sp>
      <p:sp>
        <p:nvSpPr>
          <p:cNvPr name="Freeform 9" id="9"/>
          <p:cNvSpPr/>
          <p:nvPr/>
        </p:nvSpPr>
        <p:spPr>
          <a:xfrm flipH="false" flipV="false" rot="0">
            <a:off x="16872140" y="1464854"/>
            <a:ext cx="2549517" cy="2585062"/>
          </a:xfrm>
          <a:custGeom>
            <a:avLst/>
            <a:gdLst/>
            <a:ahLst/>
            <a:cxnLst/>
            <a:rect r="r" b="b" t="t" l="l"/>
            <a:pathLst>
              <a:path h="2585062" w="2549517">
                <a:moveTo>
                  <a:pt x="0" y="0"/>
                </a:moveTo>
                <a:lnTo>
                  <a:pt x="2549517" y="0"/>
                </a:lnTo>
                <a:lnTo>
                  <a:pt x="2549517" y="2585062"/>
                </a:lnTo>
                <a:lnTo>
                  <a:pt x="0" y="2585062"/>
                </a:lnTo>
                <a:lnTo>
                  <a:pt x="0" y="0"/>
                </a:lnTo>
                <a:close/>
              </a:path>
            </a:pathLst>
          </a:custGeom>
          <a:blipFill>
            <a:blip r:embed="rId6">
              <a:alphaModFix amt="71000"/>
            </a:blip>
            <a:stretch>
              <a:fillRect l="0" t="0" r="0" b="0"/>
            </a:stretch>
          </a:blipFill>
        </p:spPr>
      </p:sp>
      <p:sp>
        <p:nvSpPr>
          <p:cNvPr name="Freeform 10" id="10"/>
          <p:cNvSpPr/>
          <p:nvPr/>
        </p:nvSpPr>
        <p:spPr>
          <a:xfrm flipH="false" flipV="false" rot="0">
            <a:off x="441557" y="9966149"/>
            <a:ext cx="2549517" cy="2585062"/>
          </a:xfrm>
          <a:custGeom>
            <a:avLst/>
            <a:gdLst/>
            <a:ahLst/>
            <a:cxnLst/>
            <a:rect r="r" b="b" t="t" l="l"/>
            <a:pathLst>
              <a:path h="2585062" w="2549517">
                <a:moveTo>
                  <a:pt x="0" y="0"/>
                </a:moveTo>
                <a:lnTo>
                  <a:pt x="2549517" y="0"/>
                </a:lnTo>
                <a:lnTo>
                  <a:pt x="2549517" y="2585061"/>
                </a:lnTo>
                <a:lnTo>
                  <a:pt x="0" y="2585061"/>
                </a:lnTo>
                <a:lnTo>
                  <a:pt x="0" y="0"/>
                </a:lnTo>
                <a:close/>
              </a:path>
            </a:pathLst>
          </a:custGeom>
          <a:blipFill>
            <a:blip r:embed="rId6">
              <a:alphaModFix amt="71000"/>
            </a:blip>
            <a:stretch>
              <a:fillRect l="0" t="0" r="0" b="0"/>
            </a:stretch>
          </a:blipFill>
        </p:spPr>
      </p:sp>
      <p:sp>
        <p:nvSpPr>
          <p:cNvPr name="Freeform 11" id="11"/>
          <p:cNvSpPr/>
          <p:nvPr/>
        </p:nvSpPr>
        <p:spPr>
          <a:xfrm flipH="false" flipV="false" rot="0">
            <a:off x="2336900" y="1028700"/>
            <a:ext cx="1308348" cy="765428"/>
          </a:xfrm>
          <a:custGeom>
            <a:avLst/>
            <a:gdLst/>
            <a:ahLst/>
            <a:cxnLst/>
            <a:rect r="r" b="b" t="t" l="l"/>
            <a:pathLst>
              <a:path h="765428" w="1308348">
                <a:moveTo>
                  <a:pt x="0" y="0"/>
                </a:moveTo>
                <a:lnTo>
                  <a:pt x="1308348" y="0"/>
                </a:lnTo>
                <a:lnTo>
                  <a:pt x="1308348" y="765428"/>
                </a:lnTo>
                <a:lnTo>
                  <a:pt x="0" y="765428"/>
                </a:lnTo>
                <a:lnTo>
                  <a:pt x="0" y="0"/>
                </a:lnTo>
                <a:close/>
              </a:path>
            </a:pathLst>
          </a:custGeom>
          <a:blipFill>
            <a:blip r:embed="rId7"/>
            <a:stretch>
              <a:fillRect l="0" t="0" r="0" b="0"/>
            </a:stretch>
          </a:blipFill>
        </p:spPr>
      </p:sp>
      <p:sp>
        <p:nvSpPr>
          <p:cNvPr name="TextBox 12" id="12"/>
          <p:cNvSpPr txBox="true"/>
          <p:nvPr/>
        </p:nvSpPr>
        <p:spPr>
          <a:xfrm rot="0">
            <a:off x="3322842" y="1047169"/>
            <a:ext cx="6532176" cy="372110"/>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sp>
        <p:nvSpPr>
          <p:cNvPr name="TextBox 13" id="13"/>
          <p:cNvSpPr txBox="true"/>
          <p:nvPr/>
        </p:nvSpPr>
        <p:spPr>
          <a:xfrm rot="0">
            <a:off x="2141214" y="5764534"/>
            <a:ext cx="10154889" cy="403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Chuyển đổi màu sắc: chuyển đổi tất cả ảnh sang dạng RGB</a:t>
            </a:r>
          </a:p>
        </p:txBody>
      </p:sp>
      <p:sp>
        <p:nvSpPr>
          <p:cNvPr name="TextBox 14" id="14"/>
          <p:cNvSpPr txBox="true"/>
          <p:nvPr/>
        </p:nvSpPr>
        <p:spPr>
          <a:xfrm rot="0">
            <a:off x="2141214" y="4576812"/>
            <a:ext cx="8886307" cy="784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Chuẩn hóa kích thước ảnh: AlexNet (227x227), UNet, ResNet50 (256x256)</a:t>
            </a:r>
          </a:p>
        </p:txBody>
      </p:sp>
      <p:grpSp>
        <p:nvGrpSpPr>
          <p:cNvPr name="Group 15" id="15"/>
          <p:cNvGrpSpPr/>
          <p:nvPr/>
        </p:nvGrpSpPr>
        <p:grpSpPr>
          <a:xfrm rot="0">
            <a:off x="1279351" y="4498888"/>
            <a:ext cx="501302" cy="587647"/>
            <a:chOff x="0" y="0"/>
            <a:chExt cx="132030" cy="154771"/>
          </a:xfrm>
        </p:grpSpPr>
        <p:sp>
          <p:nvSpPr>
            <p:cNvPr name="Freeform 16" id="16"/>
            <p:cNvSpPr/>
            <p:nvPr/>
          </p:nvSpPr>
          <p:spPr>
            <a:xfrm flipH="false" flipV="false" rot="0">
              <a:off x="0" y="0"/>
              <a:ext cx="132030" cy="154771"/>
            </a:xfrm>
            <a:custGeom>
              <a:avLst/>
              <a:gdLst/>
              <a:ahLst/>
              <a:cxnLst/>
              <a:rect r="r" b="b" t="t" l="l"/>
              <a:pathLst>
                <a:path h="154771" w="132030">
                  <a:moveTo>
                    <a:pt x="0" y="0"/>
                  </a:moveTo>
                  <a:lnTo>
                    <a:pt x="132030" y="0"/>
                  </a:lnTo>
                  <a:lnTo>
                    <a:pt x="132030" y="154771"/>
                  </a:lnTo>
                  <a:lnTo>
                    <a:pt x="0" y="154771"/>
                  </a:lnTo>
                  <a:close/>
                </a:path>
              </a:pathLst>
            </a:custGeom>
            <a:solidFill>
              <a:srgbClr val="4F9FF5"/>
            </a:solidFill>
          </p:spPr>
        </p:sp>
        <p:sp>
          <p:nvSpPr>
            <p:cNvPr name="TextBox 17" id="17"/>
            <p:cNvSpPr txBox="true"/>
            <p:nvPr/>
          </p:nvSpPr>
          <p:spPr>
            <a:xfrm>
              <a:off x="0" y="28575"/>
              <a:ext cx="132030" cy="126196"/>
            </a:xfrm>
            <a:prstGeom prst="rect">
              <a:avLst/>
            </a:prstGeom>
          </p:spPr>
          <p:txBody>
            <a:bodyPr anchor="ctr" rtlCol="false" tIns="50800" lIns="50800" bIns="50800" rIns="50800"/>
            <a:lstStyle/>
            <a:p>
              <a:pPr algn="ctr">
                <a:lnSpc>
                  <a:spcPts val="2661"/>
                </a:lnSpc>
              </a:pPr>
              <a:r>
                <a:rPr lang="en-US" b="true" sz="2558">
                  <a:solidFill>
                    <a:srgbClr val="FFFCFC"/>
                  </a:solidFill>
                  <a:latin typeface="Raleway Bold"/>
                  <a:ea typeface="Raleway Bold"/>
                  <a:cs typeface="Raleway Bold"/>
                  <a:sym typeface="Raleway Bold"/>
                </a:rPr>
                <a:t>1</a:t>
              </a:r>
            </a:p>
          </p:txBody>
        </p:sp>
      </p:grpSp>
      <p:sp>
        <p:nvSpPr>
          <p:cNvPr name="TextBox 18" id="18"/>
          <p:cNvSpPr txBox="true"/>
          <p:nvPr/>
        </p:nvSpPr>
        <p:spPr>
          <a:xfrm rot="0">
            <a:off x="2141214" y="6974981"/>
            <a:ext cx="9681560" cy="9144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Tăng cường dữ liệu : sử dụng các kĩ thuật RandomRotation, RandomHorizontalFlip, ColorJitter, ToTensor</a:t>
            </a:r>
          </a:p>
        </p:txBody>
      </p:sp>
      <p:sp>
        <p:nvSpPr>
          <p:cNvPr name="TextBox 19" id="19"/>
          <p:cNvSpPr txBox="true"/>
          <p:nvPr/>
        </p:nvSpPr>
        <p:spPr>
          <a:xfrm rot="0">
            <a:off x="2141214" y="8593465"/>
            <a:ext cx="9681560" cy="403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Chia tập dữ liệu: 90% cho tập Train và 10% cho tập Test</a:t>
            </a:r>
          </a:p>
        </p:txBody>
      </p:sp>
      <p:grpSp>
        <p:nvGrpSpPr>
          <p:cNvPr name="Group 20" id="20"/>
          <p:cNvGrpSpPr/>
          <p:nvPr/>
        </p:nvGrpSpPr>
        <p:grpSpPr>
          <a:xfrm rot="0">
            <a:off x="1279351" y="5686610"/>
            <a:ext cx="501302" cy="587647"/>
            <a:chOff x="0" y="0"/>
            <a:chExt cx="132030" cy="154771"/>
          </a:xfrm>
        </p:grpSpPr>
        <p:sp>
          <p:nvSpPr>
            <p:cNvPr name="Freeform 21" id="21"/>
            <p:cNvSpPr/>
            <p:nvPr/>
          </p:nvSpPr>
          <p:spPr>
            <a:xfrm flipH="false" flipV="false" rot="0">
              <a:off x="0" y="0"/>
              <a:ext cx="132030" cy="154771"/>
            </a:xfrm>
            <a:custGeom>
              <a:avLst/>
              <a:gdLst/>
              <a:ahLst/>
              <a:cxnLst/>
              <a:rect r="r" b="b" t="t" l="l"/>
              <a:pathLst>
                <a:path h="154771" w="132030">
                  <a:moveTo>
                    <a:pt x="0" y="0"/>
                  </a:moveTo>
                  <a:lnTo>
                    <a:pt x="132030" y="0"/>
                  </a:lnTo>
                  <a:lnTo>
                    <a:pt x="132030" y="154771"/>
                  </a:lnTo>
                  <a:lnTo>
                    <a:pt x="0" y="154771"/>
                  </a:lnTo>
                  <a:close/>
                </a:path>
              </a:pathLst>
            </a:custGeom>
            <a:solidFill>
              <a:srgbClr val="4F9FF5"/>
            </a:solidFill>
          </p:spPr>
        </p:sp>
        <p:sp>
          <p:nvSpPr>
            <p:cNvPr name="TextBox 22" id="22"/>
            <p:cNvSpPr txBox="true"/>
            <p:nvPr/>
          </p:nvSpPr>
          <p:spPr>
            <a:xfrm>
              <a:off x="0" y="28575"/>
              <a:ext cx="132030" cy="126196"/>
            </a:xfrm>
            <a:prstGeom prst="rect">
              <a:avLst/>
            </a:prstGeom>
          </p:spPr>
          <p:txBody>
            <a:bodyPr anchor="ctr" rtlCol="false" tIns="50800" lIns="50800" bIns="50800" rIns="50800"/>
            <a:lstStyle/>
            <a:p>
              <a:pPr algn="ctr">
                <a:lnSpc>
                  <a:spcPts val="2661"/>
                </a:lnSpc>
              </a:pPr>
              <a:r>
                <a:rPr lang="en-US" b="true" sz="2558">
                  <a:solidFill>
                    <a:srgbClr val="F4F4F4"/>
                  </a:solidFill>
                  <a:latin typeface="Raleway Bold"/>
                  <a:ea typeface="Raleway Bold"/>
                  <a:cs typeface="Raleway Bold"/>
                  <a:sym typeface="Raleway Bold"/>
                </a:rPr>
                <a:t>2</a:t>
              </a:r>
            </a:p>
          </p:txBody>
        </p:sp>
      </p:grpSp>
      <p:grpSp>
        <p:nvGrpSpPr>
          <p:cNvPr name="Group 23" id="23"/>
          <p:cNvGrpSpPr/>
          <p:nvPr/>
        </p:nvGrpSpPr>
        <p:grpSpPr>
          <a:xfrm rot="0">
            <a:off x="1279351" y="7105664"/>
            <a:ext cx="501302" cy="587647"/>
            <a:chOff x="0" y="0"/>
            <a:chExt cx="132030" cy="154771"/>
          </a:xfrm>
        </p:grpSpPr>
        <p:sp>
          <p:nvSpPr>
            <p:cNvPr name="Freeform 24" id="24"/>
            <p:cNvSpPr/>
            <p:nvPr/>
          </p:nvSpPr>
          <p:spPr>
            <a:xfrm flipH="false" flipV="false" rot="0">
              <a:off x="0" y="0"/>
              <a:ext cx="132030" cy="154771"/>
            </a:xfrm>
            <a:custGeom>
              <a:avLst/>
              <a:gdLst/>
              <a:ahLst/>
              <a:cxnLst/>
              <a:rect r="r" b="b" t="t" l="l"/>
              <a:pathLst>
                <a:path h="154771" w="132030">
                  <a:moveTo>
                    <a:pt x="0" y="0"/>
                  </a:moveTo>
                  <a:lnTo>
                    <a:pt x="132030" y="0"/>
                  </a:lnTo>
                  <a:lnTo>
                    <a:pt x="132030" y="154771"/>
                  </a:lnTo>
                  <a:lnTo>
                    <a:pt x="0" y="154771"/>
                  </a:lnTo>
                  <a:close/>
                </a:path>
              </a:pathLst>
            </a:custGeom>
            <a:solidFill>
              <a:srgbClr val="4F9FF5"/>
            </a:solidFill>
          </p:spPr>
        </p:sp>
        <p:sp>
          <p:nvSpPr>
            <p:cNvPr name="TextBox 25" id="25"/>
            <p:cNvSpPr txBox="true"/>
            <p:nvPr/>
          </p:nvSpPr>
          <p:spPr>
            <a:xfrm>
              <a:off x="0" y="28575"/>
              <a:ext cx="132030" cy="126196"/>
            </a:xfrm>
            <a:prstGeom prst="rect">
              <a:avLst/>
            </a:prstGeom>
          </p:spPr>
          <p:txBody>
            <a:bodyPr anchor="ctr" rtlCol="false" tIns="50800" lIns="50800" bIns="50800" rIns="50800"/>
            <a:lstStyle/>
            <a:p>
              <a:pPr algn="ctr">
                <a:lnSpc>
                  <a:spcPts val="2661"/>
                </a:lnSpc>
              </a:pPr>
              <a:r>
                <a:rPr lang="en-US" b="true" sz="2558">
                  <a:solidFill>
                    <a:srgbClr val="F4F4F4"/>
                  </a:solidFill>
                  <a:latin typeface="Raleway Bold"/>
                  <a:ea typeface="Raleway Bold"/>
                  <a:cs typeface="Raleway Bold"/>
                  <a:sym typeface="Raleway Bold"/>
                </a:rPr>
                <a:t>3</a:t>
              </a:r>
            </a:p>
          </p:txBody>
        </p:sp>
      </p:grpSp>
      <p:grpSp>
        <p:nvGrpSpPr>
          <p:cNvPr name="Group 26" id="26"/>
          <p:cNvGrpSpPr/>
          <p:nvPr/>
        </p:nvGrpSpPr>
        <p:grpSpPr>
          <a:xfrm rot="0">
            <a:off x="1279351" y="8493411"/>
            <a:ext cx="501302" cy="587647"/>
            <a:chOff x="0" y="0"/>
            <a:chExt cx="132030" cy="154771"/>
          </a:xfrm>
        </p:grpSpPr>
        <p:sp>
          <p:nvSpPr>
            <p:cNvPr name="Freeform 27" id="27"/>
            <p:cNvSpPr/>
            <p:nvPr/>
          </p:nvSpPr>
          <p:spPr>
            <a:xfrm flipH="false" flipV="false" rot="0">
              <a:off x="0" y="0"/>
              <a:ext cx="132030" cy="154771"/>
            </a:xfrm>
            <a:custGeom>
              <a:avLst/>
              <a:gdLst/>
              <a:ahLst/>
              <a:cxnLst/>
              <a:rect r="r" b="b" t="t" l="l"/>
              <a:pathLst>
                <a:path h="154771" w="132030">
                  <a:moveTo>
                    <a:pt x="0" y="0"/>
                  </a:moveTo>
                  <a:lnTo>
                    <a:pt x="132030" y="0"/>
                  </a:lnTo>
                  <a:lnTo>
                    <a:pt x="132030" y="154771"/>
                  </a:lnTo>
                  <a:lnTo>
                    <a:pt x="0" y="154771"/>
                  </a:lnTo>
                  <a:close/>
                </a:path>
              </a:pathLst>
            </a:custGeom>
            <a:solidFill>
              <a:srgbClr val="4F9FF5"/>
            </a:solidFill>
          </p:spPr>
        </p:sp>
        <p:sp>
          <p:nvSpPr>
            <p:cNvPr name="TextBox 28" id="28"/>
            <p:cNvSpPr txBox="true"/>
            <p:nvPr/>
          </p:nvSpPr>
          <p:spPr>
            <a:xfrm>
              <a:off x="0" y="28575"/>
              <a:ext cx="132030" cy="126196"/>
            </a:xfrm>
            <a:prstGeom prst="rect">
              <a:avLst/>
            </a:prstGeom>
          </p:spPr>
          <p:txBody>
            <a:bodyPr anchor="ctr" rtlCol="false" tIns="50800" lIns="50800" bIns="50800" rIns="50800"/>
            <a:lstStyle/>
            <a:p>
              <a:pPr algn="ctr">
                <a:lnSpc>
                  <a:spcPts val="2661"/>
                </a:lnSpc>
              </a:pPr>
              <a:r>
                <a:rPr lang="en-US" b="true" sz="2558">
                  <a:solidFill>
                    <a:srgbClr val="F4F4F4"/>
                  </a:solidFill>
                  <a:latin typeface="Raleway Bold"/>
                  <a:ea typeface="Raleway Bold"/>
                  <a:cs typeface="Raleway Bold"/>
                  <a:sym typeface="Raleway Bold"/>
                </a:rPr>
                <a:t>4</a:t>
              </a:r>
            </a:p>
          </p:txBody>
        </p:sp>
      </p:grpSp>
      <p:sp>
        <p:nvSpPr>
          <p:cNvPr name="TextBox 29" id="29"/>
          <p:cNvSpPr txBox="true"/>
          <p:nvPr/>
        </p:nvSpPr>
        <p:spPr>
          <a:xfrm rot="0">
            <a:off x="2141214" y="9609738"/>
            <a:ext cx="9681560" cy="403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Áp dụng WeightedRandomSampler</a:t>
            </a:r>
          </a:p>
        </p:txBody>
      </p:sp>
      <p:grpSp>
        <p:nvGrpSpPr>
          <p:cNvPr name="Group 30" id="30"/>
          <p:cNvGrpSpPr/>
          <p:nvPr/>
        </p:nvGrpSpPr>
        <p:grpSpPr>
          <a:xfrm rot="0">
            <a:off x="1279351" y="9509683"/>
            <a:ext cx="501302" cy="587647"/>
            <a:chOff x="0" y="0"/>
            <a:chExt cx="132030" cy="154771"/>
          </a:xfrm>
        </p:grpSpPr>
        <p:sp>
          <p:nvSpPr>
            <p:cNvPr name="Freeform 31" id="31"/>
            <p:cNvSpPr/>
            <p:nvPr/>
          </p:nvSpPr>
          <p:spPr>
            <a:xfrm flipH="false" flipV="false" rot="0">
              <a:off x="0" y="0"/>
              <a:ext cx="132030" cy="154771"/>
            </a:xfrm>
            <a:custGeom>
              <a:avLst/>
              <a:gdLst/>
              <a:ahLst/>
              <a:cxnLst/>
              <a:rect r="r" b="b" t="t" l="l"/>
              <a:pathLst>
                <a:path h="154771" w="132030">
                  <a:moveTo>
                    <a:pt x="0" y="0"/>
                  </a:moveTo>
                  <a:lnTo>
                    <a:pt x="132030" y="0"/>
                  </a:lnTo>
                  <a:lnTo>
                    <a:pt x="132030" y="154771"/>
                  </a:lnTo>
                  <a:lnTo>
                    <a:pt x="0" y="154771"/>
                  </a:lnTo>
                  <a:close/>
                </a:path>
              </a:pathLst>
            </a:custGeom>
            <a:solidFill>
              <a:srgbClr val="4F9FF5"/>
            </a:solidFill>
          </p:spPr>
        </p:sp>
        <p:sp>
          <p:nvSpPr>
            <p:cNvPr name="TextBox 32" id="32"/>
            <p:cNvSpPr txBox="true"/>
            <p:nvPr/>
          </p:nvSpPr>
          <p:spPr>
            <a:xfrm>
              <a:off x="0" y="28575"/>
              <a:ext cx="132030" cy="126196"/>
            </a:xfrm>
            <a:prstGeom prst="rect">
              <a:avLst/>
            </a:prstGeom>
          </p:spPr>
          <p:txBody>
            <a:bodyPr anchor="ctr" rtlCol="false" tIns="50800" lIns="50800" bIns="50800" rIns="50800"/>
            <a:lstStyle/>
            <a:p>
              <a:pPr algn="ctr">
                <a:lnSpc>
                  <a:spcPts val="2661"/>
                </a:lnSpc>
              </a:pPr>
              <a:r>
                <a:rPr lang="en-US" b="true" sz="2558">
                  <a:solidFill>
                    <a:srgbClr val="F4F4F4"/>
                  </a:solidFill>
                  <a:latin typeface="Raleway Bold"/>
                  <a:ea typeface="Raleway Bold"/>
                  <a:cs typeface="Raleway Bold"/>
                  <a:sym typeface="Raleway Bold"/>
                </a:rPr>
                <a:t>5</a:t>
              </a:r>
            </a:p>
          </p:txBody>
        </p:sp>
      </p:gr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259300" y="0"/>
            <a:ext cx="1028700" cy="1028700"/>
            <a:chOff x="0" y="0"/>
            <a:chExt cx="270933" cy="270933"/>
          </a:xfrm>
        </p:grpSpPr>
        <p:sp>
          <p:nvSpPr>
            <p:cNvPr name="Freeform 4" id="4"/>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5" id="5"/>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23522" y="3176551"/>
            <a:ext cx="6705720" cy="3740747"/>
          </a:xfrm>
          <a:custGeom>
            <a:avLst/>
            <a:gdLst/>
            <a:ahLst/>
            <a:cxnLst/>
            <a:rect r="r" b="b" t="t" l="l"/>
            <a:pathLst>
              <a:path h="3740747" w="6705720">
                <a:moveTo>
                  <a:pt x="0" y="0"/>
                </a:moveTo>
                <a:lnTo>
                  <a:pt x="6705720" y="0"/>
                </a:lnTo>
                <a:lnTo>
                  <a:pt x="6705720" y="3740747"/>
                </a:lnTo>
                <a:lnTo>
                  <a:pt x="0" y="3740747"/>
                </a:lnTo>
                <a:lnTo>
                  <a:pt x="0" y="0"/>
                </a:lnTo>
                <a:close/>
              </a:path>
            </a:pathLst>
          </a:custGeom>
          <a:blipFill>
            <a:blip r:embed="rId4"/>
            <a:stretch>
              <a:fillRect l="0" t="0" r="-27383" b="0"/>
            </a:stretch>
          </a:blipFill>
        </p:spPr>
      </p:sp>
      <p:sp>
        <p:nvSpPr>
          <p:cNvPr name="Freeform 7" id="7"/>
          <p:cNvSpPr/>
          <p:nvPr/>
        </p:nvSpPr>
        <p:spPr>
          <a:xfrm flipH="false" flipV="false" rot="0">
            <a:off x="1523522" y="8568298"/>
            <a:ext cx="8823775" cy="1098344"/>
          </a:xfrm>
          <a:custGeom>
            <a:avLst/>
            <a:gdLst/>
            <a:ahLst/>
            <a:cxnLst/>
            <a:rect r="r" b="b" t="t" l="l"/>
            <a:pathLst>
              <a:path h="1098344" w="8823775">
                <a:moveTo>
                  <a:pt x="0" y="0"/>
                </a:moveTo>
                <a:lnTo>
                  <a:pt x="8823775" y="0"/>
                </a:lnTo>
                <a:lnTo>
                  <a:pt x="8823775" y="1098344"/>
                </a:lnTo>
                <a:lnTo>
                  <a:pt x="0" y="1098344"/>
                </a:lnTo>
                <a:lnTo>
                  <a:pt x="0" y="0"/>
                </a:lnTo>
                <a:close/>
              </a:path>
            </a:pathLst>
          </a:custGeom>
          <a:blipFill>
            <a:blip r:embed="rId5"/>
            <a:stretch>
              <a:fillRect l="0" t="0" r="0" b="0"/>
            </a:stretch>
          </a:blipFill>
        </p:spPr>
      </p:sp>
      <p:sp>
        <p:nvSpPr>
          <p:cNvPr name="TextBox 8" id="8"/>
          <p:cNvSpPr txBox="true"/>
          <p:nvPr/>
        </p:nvSpPr>
        <p:spPr>
          <a:xfrm rot="0">
            <a:off x="1275467" y="1074140"/>
            <a:ext cx="496110"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Open Sans Bold"/>
                <a:ea typeface="Open Sans Bold"/>
                <a:cs typeface="Open Sans Bold"/>
                <a:sym typeface="Open Sans Bold"/>
              </a:rPr>
              <a:t>02</a:t>
            </a:r>
          </a:p>
        </p:txBody>
      </p:sp>
      <p:grpSp>
        <p:nvGrpSpPr>
          <p:cNvPr name="Group 9" id="9"/>
          <p:cNvGrpSpPr/>
          <p:nvPr/>
        </p:nvGrpSpPr>
        <p:grpSpPr>
          <a:xfrm rot="0">
            <a:off x="-3023029" y="1000443"/>
            <a:ext cx="21311029" cy="1464829"/>
            <a:chOff x="0" y="0"/>
            <a:chExt cx="5612781" cy="385799"/>
          </a:xfrm>
        </p:grpSpPr>
        <p:sp>
          <p:nvSpPr>
            <p:cNvPr name="Freeform 10" id="10"/>
            <p:cNvSpPr/>
            <p:nvPr/>
          </p:nvSpPr>
          <p:spPr>
            <a:xfrm flipH="false" flipV="false" rot="0">
              <a:off x="0" y="0"/>
              <a:ext cx="5612781" cy="385799"/>
            </a:xfrm>
            <a:custGeom>
              <a:avLst/>
              <a:gdLst/>
              <a:ahLst/>
              <a:cxnLst/>
              <a:rect r="r" b="b" t="t" l="l"/>
              <a:pathLst>
                <a:path h="385799" w="5612781">
                  <a:moveTo>
                    <a:pt x="0" y="0"/>
                  </a:moveTo>
                  <a:lnTo>
                    <a:pt x="5612781" y="0"/>
                  </a:lnTo>
                  <a:lnTo>
                    <a:pt x="5612781" y="385799"/>
                  </a:lnTo>
                  <a:lnTo>
                    <a:pt x="0" y="385799"/>
                  </a:lnTo>
                  <a:close/>
                </a:path>
              </a:pathLst>
            </a:custGeom>
            <a:solidFill>
              <a:srgbClr val="4F9FF5">
                <a:alpha val="71765"/>
              </a:srgbClr>
            </a:solidFill>
          </p:spPr>
        </p:sp>
        <p:sp>
          <p:nvSpPr>
            <p:cNvPr name="TextBox 11" id="11"/>
            <p:cNvSpPr txBox="true"/>
            <p:nvPr/>
          </p:nvSpPr>
          <p:spPr>
            <a:xfrm>
              <a:off x="0" y="28575"/>
              <a:ext cx="5612781" cy="357224"/>
            </a:xfrm>
            <a:prstGeom prst="rect">
              <a:avLst/>
            </a:prstGeom>
          </p:spPr>
          <p:txBody>
            <a:bodyPr anchor="ctr" rtlCol="false" tIns="50800" lIns="50800" bIns="50800" rIns="50800"/>
            <a:lstStyle/>
            <a:p>
              <a:pPr algn="ctr">
                <a:lnSpc>
                  <a:spcPts val="2661"/>
                </a:lnSpc>
              </a:pPr>
            </a:p>
          </p:txBody>
        </p:sp>
      </p:grpSp>
      <p:sp>
        <p:nvSpPr>
          <p:cNvPr name="Freeform 12" id="12"/>
          <p:cNvSpPr/>
          <p:nvPr/>
        </p:nvSpPr>
        <p:spPr>
          <a:xfrm flipH="false" flipV="false" rot="0">
            <a:off x="10140050" y="3774414"/>
            <a:ext cx="5136480" cy="2252842"/>
          </a:xfrm>
          <a:custGeom>
            <a:avLst/>
            <a:gdLst/>
            <a:ahLst/>
            <a:cxnLst/>
            <a:rect r="r" b="b" t="t" l="l"/>
            <a:pathLst>
              <a:path h="2252842" w="5136480">
                <a:moveTo>
                  <a:pt x="0" y="0"/>
                </a:moveTo>
                <a:lnTo>
                  <a:pt x="5136480" y="0"/>
                </a:lnTo>
                <a:lnTo>
                  <a:pt x="5136480" y="2252842"/>
                </a:lnTo>
                <a:lnTo>
                  <a:pt x="0" y="2252842"/>
                </a:lnTo>
                <a:lnTo>
                  <a:pt x="0" y="0"/>
                </a:lnTo>
                <a:close/>
              </a:path>
            </a:pathLst>
          </a:custGeom>
          <a:blipFill>
            <a:blip r:embed="rId6"/>
            <a:stretch>
              <a:fillRect l="0" t="0" r="0" b="0"/>
            </a:stretch>
          </a:blipFill>
        </p:spPr>
      </p:sp>
      <p:sp>
        <p:nvSpPr>
          <p:cNvPr name="TextBox 13" id="13"/>
          <p:cNvSpPr txBox="true"/>
          <p:nvPr/>
        </p:nvSpPr>
        <p:spPr>
          <a:xfrm rot="0">
            <a:off x="15940842" y="4414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14" id="14"/>
          <p:cNvSpPr txBox="true"/>
          <p:nvPr/>
        </p:nvSpPr>
        <p:spPr>
          <a:xfrm rot="0">
            <a:off x="14385046" y="4414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15" id="15"/>
          <p:cNvSpPr txBox="true"/>
          <p:nvPr/>
        </p:nvSpPr>
        <p:spPr>
          <a:xfrm rot="0">
            <a:off x="13154289" y="4414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name="TextBox 16" id="16"/>
          <p:cNvSpPr txBox="true"/>
          <p:nvPr/>
        </p:nvSpPr>
        <p:spPr>
          <a:xfrm rot="0">
            <a:off x="11898530" y="4414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17" id="17"/>
          <p:cNvSpPr txBox="true"/>
          <p:nvPr/>
        </p:nvSpPr>
        <p:spPr>
          <a:xfrm rot="0">
            <a:off x="1028700" y="391880"/>
            <a:ext cx="126301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NHÓM 6</a:t>
            </a:r>
          </a:p>
        </p:txBody>
      </p:sp>
      <p:sp>
        <p:nvSpPr>
          <p:cNvPr name="TextBox 18" id="18"/>
          <p:cNvSpPr txBox="true"/>
          <p:nvPr/>
        </p:nvSpPr>
        <p:spPr>
          <a:xfrm rot="0">
            <a:off x="1523522" y="7288773"/>
            <a:ext cx="8632452" cy="860425"/>
          </a:xfrm>
          <a:prstGeom prst="rect">
            <a:avLst/>
          </a:prstGeom>
        </p:spPr>
        <p:txBody>
          <a:bodyPr anchor="t" rtlCol="false" tIns="0" lIns="0" bIns="0" rIns="0">
            <a:spAutoFit/>
          </a:bodyPr>
          <a:lstStyle/>
          <a:p>
            <a:pPr algn="l">
              <a:lnSpc>
                <a:spcPts val="3499"/>
              </a:lnSpc>
              <a:spcBef>
                <a:spcPct val="0"/>
              </a:spcBef>
            </a:pPr>
            <a:r>
              <a:rPr lang="en-US" sz="2499">
                <a:solidFill>
                  <a:srgbClr val="1F2020"/>
                </a:solidFill>
                <a:latin typeface="Open Sans"/>
                <a:ea typeface="Open Sans"/>
                <a:cs typeface="Open Sans"/>
                <a:sym typeface="Open Sans"/>
              </a:rPr>
              <a:t>Cân bằng dữ liệu bằng cách sử dụng WeightedRandomSampler</a:t>
            </a:r>
          </a:p>
        </p:txBody>
      </p:sp>
      <p:sp>
        <p:nvSpPr>
          <p:cNvPr name="TextBox 19" id="19"/>
          <p:cNvSpPr txBox="true"/>
          <p:nvPr/>
        </p:nvSpPr>
        <p:spPr>
          <a:xfrm rot="0">
            <a:off x="1523522" y="2676959"/>
            <a:ext cx="8632452" cy="422275"/>
          </a:xfrm>
          <a:prstGeom prst="rect">
            <a:avLst/>
          </a:prstGeom>
        </p:spPr>
        <p:txBody>
          <a:bodyPr anchor="t" rtlCol="false" tIns="0" lIns="0" bIns="0" rIns="0">
            <a:spAutoFit/>
          </a:bodyPr>
          <a:lstStyle/>
          <a:p>
            <a:pPr algn="l">
              <a:lnSpc>
                <a:spcPts val="3499"/>
              </a:lnSpc>
              <a:spcBef>
                <a:spcPct val="0"/>
              </a:spcBef>
            </a:pPr>
            <a:r>
              <a:rPr lang="en-US" sz="2499">
                <a:solidFill>
                  <a:srgbClr val="1F2020"/>
                </a:solidFill>
                <a:latin typeface="Open Sans"/>
                <a:ea typeface="Open Sans"/>
                <a:cs typeface="Open Sans"/>
                <a:sym typeface="Open Sans"/>
              </a:rPr>
              <a:t>Kiểm tra số lượng ảnh của từng lớp trước khi cân bằng</a:t>
            </a:r>
          </a:p>
        </p:txBody>
      </p:sp>
      <p:sp>
        <p:nvSpPr>
          <p:cNvPr name="TextBox 20" id="20"/>
          <p:cNvSpPr txBox="true"/>
          <p:nvPr/>
        </p:nvSpPr>
        <p:spPr>
          <a:xfrm rot="0">
            <a:off x="658230" y="1310677"/>
            <a:ext cx="11143904" cy="907471"/>
          </a:xfrm>
          <a:prstGeom prst="rect">
            <a:avLst/>
          </a:prstGeom>
        </p:spPr>
        <p:txBody>
          <a:bodyPr anchor="t" rtlCol="false" tIns="0" lIns="0" bIns="0" rIns="0">
            <a:spAutoFit/>
          </a:bodyPr>
          <a:lstStyle/>
          <a:p>
            <a:pPr algn="l">
              <a:lnSpc>
                <a:spcPts val="6470"/>
              </a:lnSpc>
              <a:spcBef>
                <a:spcPct val="0"/>
              </a:spcBef>
            </a:pPr>
            <a:r>
              <a:rPr lang="en-US" sz="6221">
                <a:solidFill>
                  <a:srgbClr val="F0F7FE"/>
                </a:solidFill>
                <a:latin typeface="Poppins"/>
                <a:ea typeface="Poppins"/>
                <a:cs typeface="Poppins"/>
                <a:sym typeface="Poppins"/>
              </a:rPr>
              <a:t>WeightedRandomSampler</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259300" y="0"/>
            <a:ext cx="1028700" cy="1028700"/>
            <a:chOff x="0" y="0"/>
            <a:chExt cx="270933" cy="270933"/>
          </a:xfrm>
        </p:grpSpPr>
        <p:sp>
          <p:nvSpPr>
            <p:cNvPr name="Freeform 4" id="4"/>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5" id="5"/>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5940842" y="4414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7" id="7"/>
          <p:cNvSpPr txBox="true"/>
          <p:nvPr/>
        </p:nvSpPr>
        <p:spPr>
          <a:xfrm rot="0">
            <a:off x="14385046" y="4414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8" id="8"/>
          <p:cNvSpPr txBox="true"/>
          <p:nvPr/>
        </p:nvSpPr>
        <p:spPr>
          <a:xfrm rot="0">
            <a:off x="13154289" y="4414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name="TextBox 9" id="9"/>
          <p:cNvSpPr txBox="true"/>
          <p:nvPr/>
        </p:nvSpPr>
        <p:spPr>
          <a:xfrm rot="0">
            <a:off x="11898530" y="4414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10" id="10"/>
          <p:cNvSpPr txBox="true"/>
          <p:nvPr/>
        </p:nvSpPr>
        <p:spPr>
          <a:xfrm rot="0">
            <a:off x="1275467" y="1074140"/>
            <a:ext cx="496110"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Open Sans Bold"/>
                <a:ea typeface="Open Sans Bold"/>
                <a:cs typeface="Open Sans Bold"/>
                <a:sym typeface="Open Sans Bold"/>
              </a:rPr>
              <a:t>02</a:t>
            </a:r>
          </a:p>
        </p:txBody>
      </p:sp>
      <p:sp>
        <p:nvSpPr>
          <p:cNvPr name="TextBox 11" id="11"/>
          <p:cNvSpPr txBox="true"/>
          <p:nvPr/>
        </p:nvSpPr>
        <p:spPr>
          <a:xfrm rot="0">
            <a:off x="1028700" y="391880"/>
            <a:ext cx="126301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NHÓM 6</a:t>
            </a:r>
          </a:p>
        </p:txBody>
      </p:sp>
      <p:grpSp>
        <p:nvGrpSpPr>
          <p:cNvPr name="Group 12" id="12"/>
          <p:cNvGrpSpPr/>
          <p:nvPr/>
        </p:nvGrpSpPr>
        <p:grpSpPr>
          <a:xfrm rot="0">
            <a:off x="-3023029" y="1000443"/>
            <a:ext cx="21311029" cy="1464829"/>
            <a:chOff x="0" y="0"/>
            <a:chExt cx="5612781" cy="385799"/>
          </a:xfrm>
        </p:grpSpPr>
        <p:sp>
          <p:nvSpPr>
            <p:cNvPr name="Freeform 13" id="13"/>
            <p:cNvSpPr/>
            <p:nvPr/>
          </p:nvSpPr>
          <p:spPr>
            <a:xfrm flipH="false" flipV="false" rot="0">
              <a:off x="0" y="0"/>
              <a:ext cx="5612781" cy="385799"/>
            </a:xfrm>
            <a:custGeom>
              <a:avLst/>
              <a:gdLst/>
              <a:ahLst/>
              <a:cxnLst/>
              <a:rect r="r" b="b" t="t" l="l"/>
              <a:pathLst>
                <a:path h="385799" w="5612781">
                  <a:moveTo>
                    <a:pt x="0" y="0"/>
                  </a:moveTo>
                  <a:lnTo>
                    <a:pt x="5612781" y="0"/>
                  </a:lnTo>
                  <a:lnTo>
                    <a:pt x="5612781" y="385799"/>
                  </a:lnTo>
                  <a:lnTo>
                    <a:pt x="0" y="385799"/>
                  </a:lnTo>
                  <a:close/>
                </a:path>
              </a:pathLst>
            </a:custGeom>
            <a:solidFill>
              <a:srgbClr val="4F9FF5">
                <a:alpha val="71765"/>
              </a:srgbClr>
            </a:solidFill>
          </p:spPr>
        </p:sp>
        <p:sp>
          <p:nvSpPr>
            <p:cNvPr name="TextBox 14" id="14"/>
            <p:cNvSpPr txBox="true"/>
            <p:nvPr/>
          </p:nvSpPr>
          <p:spPr>
            <a:xfrm>
              <a:off x="0" y="28575"/>
              <a:ext cx="5612781" cy="357224"/>
            </a:xfrm>
            <a:prstGeom prst="rect">
              <a:avLst/>
            </a:prstGeom>
          </p:spPr>
          <p:txBody>
            <a:bodyPr anchor="ctr" rtlCol="false" tIns="50800" lIns="50800" bIns="50800" rIns="50800"/>
            <a:lstStyle/>
            <a:p>
              <a:pPr algn="ctr">
                <a:lnSpc>
                  <a:spcPts val="2661"/>
                </a:lnSpc>
              </a:pPr>
            </a:p>
          </p:txBody>
        </p:sp>
      </p:grpSp>
      <p:sp>
        <p:nvSpPr>
          <p:cNvPr name="TextBox 15" id="15"/>
          <p:cNvSpPr txBox="true"/>
          <p:nvPr/>
        </p:nvSpPr>
        <p:spPr>
          <a:xfrm rot="0">
            <a:off x="658230" y="1310677"/>
            <a:ext cx="11143904" cy="907471"/>
          </a:xfrm>
          <a:prstGeom prst="rect">
            <a:avLst/>
          </a:prstGeom>
        </p:spPr>
        <p:txBody>
          <a:bodyPr anchor="t" rtlCol="false" tIns="0" lIns="0" bIns="0" rIns="0">
            <a:spAutoFit/>
          </a:bodyPr>
          <a:lstStyle/>
          <a:p>
            <a:pPr algn="l">
              <a:lnSpc>
                <a:spcPts val="6470"/>
              </a:lnSpc>
              <a:spcBef>
                <a:spcPct val="0"/>
              </a:spcBef>
            </a:pPr>
            <a:r>
              <a:rPr lang="en-US" sz="6221">
                <a:solidFill>
                  <a:srgbClr val="F0F7FE"/>
                </a:solidFill>
                <a:latin typeface="Poppins"/>
                <a:ea typeface="Poppins"/>
                <a:cs typeface="Poppins"/>
                <a:sym typeface="Poppins"/>
              </a:rPr>
              <a:t>WeightedRandomSampler</a:t>
            </a:r>
          </a:p>
        </p:txBody>
      </p:sp>
      <p:sp>
        <p:nvSpPr>
          <p:cNvPr name="TextBox 16" id="16"/>
          <p:cNvSpPr txBox="true"/>
          <p:nvPr/>
        </p:nvSpPr>
        <p:spPr>
          <a:xfrm rot="0">
            <a:off x="842873" y="3027779"/>
            <a:ext cx="8632452" cy="422275"/>
          </a:xfrm>
          <a:prstGeom prst="rect">
            <a:avLst/>
          </a:prstGeom>
        </p:spPr>
        <p:txBody>
          <a:bodyPr anchor="t" rtlCol="false" tIns="0" lIns="0" bIns="0" rIns="0">
            <a:spAutoFit/>
          </a:bodyPr>
          <a:lstStyle/>
          <a:p>
            <a:pPr algn="l">
              <a:lnSpc>
                <a:spcPts val="3499"/>
              </a:lnSpc>
              <a:spcBef>
                <a:spcPct val="0"/>
              </a:spcBef>
            </a:pPr>
            <a:r>
              <a:rPr lang="en-US" sz="2499">
                <a:solidFill>
                  <a:srgbClr val="1F2020"/>
                </a:solidFill>
                <a:latin typeface="Open Sans"/>
                <a:ea typeface="Open Sans"/>
                <a:cs typeface="Open Sans"/>
                <a:sym typeface="Open Sans"/>
              </a:rPr>
              <a:t>Vì sao phải sử dụng WeightedRandomSampler  ?</a:t>
            </a:r>
          </a:p>
        </p:txBody>
      </p:sp>
      <p:sp>
        <p:nvSpPr>
          <p:cNvPr name="TextBox 17" id="17"/>
          <p:cNvSpPr txBox="true"/>
          <p:nvPr/>
        </p:nvSpPr>
        <p:spPr>
          <a:xfrm rot="0">
            <a:off x="842873" y="5796912"/>
            <a:ext cx="9516410" cy="3632200"/>
          </a:xfrm>
          <a:prstGeom prst="rect">
            <a:avLst/>
          </a:prstGeom>
        </p:spPr>
        <p:txBody>
          <a:bodyPr anchor="t" rtlCol="false" tIns="0" lIns="0" bIns="0" rIns="0">
            <a:spAutoFit/>
          </a:bodyPr>
          <a:lstStyle/>
          <a:p>
            <a:pPr algn="l" marL="539749" indent="-269875" lvl="1">
              <a:lnSpc>
                <a:spcPts val="4174"/>
              </a:lnSpc>
              <a:buFont typeface="Arial"/>
              <a:buChar char="•"/>
            </a:pPr>
            <a:r>
              <a:rPr lang="en-US" sz="2499">
                <a:solidFill>
                  <a:srgbClr val="1F2020"/>
                </a:solidFill>
                <a:latin typeface="Open Sans"/>
                <a:ea typeface="Open Sans"/>
                <a:cs typeface="Open Sans"/>
                <a:sym typeface="Open Sans"/>
              </a:rPr>
              <a:t>Tạo trọng số nghịch đảo:</a:t>
            </a:r>
          </a:p>
          <a:p>
            <a:pPr algn="l" marL="539749" indent="-269875" lvl="1">
              <a:lnSpc>
                <a:spcPts val="4174"/>
              </a:lnSpc>
              <a:buFont typeface="Arial"/>
              <a:buChar char="•"/>
            </a:pPr>
            <a:r>
              <a:rPr lang="en-US" sz="2499">
                <a:solidFill>
                  <a:srgbClr val="1F2020"/>
                </a:solidFill>
                <a:latin typeface="Open Sans"/>
                <a:ea typeface="Open Sans"/>
                <a:cs typeface="Open Sans"/>
                <a:sym typeface="Open Sans"/>
              </a:rPr>
              <a:t>Lớp có nhiều mẫu (2429) sẽ có trọng số thấp.</a:t>
            </a:r>
          </a:p>
          <a:p>
            <a:pPr algn="l" marL="539749" indent="-269875" lvl="1">
              <a:lnSpc>
                <a:spcPts val="4174"/>
              </a:lnSpc>
              <a:buFont typeface="Arial"/>
              <a:buChar char="•"/>
            </a:pPr>
            <a:r>
              <a:rPr lang="en-US" sz="2499">
                <a:solidFill>
                  <a:srgbClr val="1F2020"/>
                </a:solidFill>
                <a:latin typeface="Open Sans"/>
                <a:ea typeface="Open Sans"/>
                <a:cs typeface="Open Sans"/>
                <a:sym typeface="Open Sans"/>
              </a:rPr>
              <a:t>Lớp có ít mẫu (401) sẽ có trọng số cao.</a:t>
            </a:r>
          </a:p>
          <a:p>
            <a:pPr algn="l" marL="539749" indent="-269875" lvl="1">
              <a:lnSpc>
                <a:spcPts val="4174"/>
              </a:lnSpc>
              <a:buFont typeface="Arial"/>
              <a:buChar char="•"/>
            </a:pPr>
            <a:r>
              <a:rPr lang="en-US" sz="2499">
                <a:solidFill>
                  <a:srgbClr val="1F2020"/>
                </a:solidFill>
                <a:latin typeface="Open Sans"/>
                <a:ea typeface="Open Sans"/>
                <a:cs typeface="Open Sans"/>
                <a:sym typeface="Open Sans"/>
              </a:rPr>
              <a:t>Tạo WeightedRandomSampler để đảm bảo mỗi batch có số lượng lớp cân bằng hơn.</a:t>
            </a:r>
          </a:p>
          <a:p>
            <a:pPr algn="l" marL="539749" indent="-269875" lvl="1">
              <a:lnSpc>
                <a:spcPts val="4174"/>
              </a:lnSpc>
              <a:buFont typeface="Arial"/>
              <a:buChar char="•"/>
            </a:pPr>
            <a:r>
              <a:rPr lang="en-US" sz="2499">
                <a:solidFill>
                  <a:srgbClr val="1F2020"/>
                </a:solidFill>
                <a:latin typeface="Open Sans"/>
                <a:ea typeface="Open Sans"/>
                <a:cs typeface="Open Sans"/>
                <a:sym typeface="Open Sans"/>
              </a:rPr>
              <a:t>Tạo DataLoader với sampler thay vì shuffle</a:t>
            </a:r>
          </a:p>
          <a:p>
            <a:pPr algn="l">
              <a:lnSpc>
                <a:spcPts val="4174"/>
              </a:lnSpc>
            </a:pPr>
          </a:p>
        </p:txBody>
      </p:sp>
      <p:sp>
        <p:nvSpPr>
          <p:cNvPr name="TextBox 18" id="18"/>
          <p:cNvSpPr txBox="true"/>
          <p:nvPr/>
        </p:nvSpPr>
        <p:spPr>
          <a:xfrm rot="0">
            <a:off x="842873" y="3841112"/>
            <a:ext cx="9516410" cy="1536700"/>
          </a:xfrm>
          <a:prstGeom prst="rect">
            <a:avLst/>
          </a:prstGeom>
        </p:spPr>
        <p:txBody>
          <a:bodyPr anchor="t" rtlCol="false" tIns="0" lIns="0" bIns="0" rIns="0">
            <a:spAutoFit/>
          </a:bodyPr>
          <a:lstStyle/>
          <a:p>
            <a:pPr algn="l">
              <a:lnSpc>
                <a:spcPts val="4174"/>
              </a:lnSpc>
            </a:pPr>
            <a:r>
              <a:rPr lang="en-US" sz="2499">
                <a:solidFill>
                  <a:srgbClr val="1F2020"/>
                </a:solidFill>
                <a:latin typeface="Open Sans"/>
                <a:ea typeface="Open Sans"/>
                <a:cs typeface="Open Sans"/>
                <a:sym typeface="Open Sans"/>
              </a:rPr>
              <a:t>WeightedRandomSampler là một bộ lấy mẫu (sampler) trong PyTorch giúp lấy mẫu từ tập dữ liệu một cách có trọng số, thường dùng khi dữ liệu bị mất cân bằng giữa các lớp.</a:t>
            </a:r>
          </a:p>
        </p:txBody>
      </p:sp>
      <p:sp>
        <p:nvSpPr>
          <p:cNvPr name="Freeform 19" id="19"/>
          <p:cNvSpPr/>
          <p:nvPr/>
        </p:nvSpPr>
        <p:spPr>
          <a:xfrm flipH="false" flipV="false" rot="0">
            <a:off x="10586050" y="3450054"/>
            <a:ext cx="5136480" cy="2252842"/>
          </a:xfrm>
          <a:custGeom>
            <a:avLst/>
            <a:gdLst/>
            <a:ahLst/>
            <a:cxnLst/>
            <a:rect r="r" b="b" t="t" l="l"/>
            <a:pathLst>
              <a:path h="2252842" w="5136480">
                <a:moveTo>
                  <a:pt x="0" y="0"/>
                </a:moveTo>
                <a:lnTo>
                  <a:pt x="5136479" y="0"/>
                </a:lnTo>
                <a:lnTo>
                  <a:pt x="5136479" y="2252842"/>
                </a:lnTo>
                <a:lnTo>
                  <a:pt x="0" y="2252842"/>
                </a:lnTo>
                <a:lnTo>
                  <a:pt x="0" y="0"/>
                </a:lnTo>
                <a:close/>
              </a:path>
            </a:pathLst>
          </a:custGeom>
          <a:blipFill>
            <a:blip r:embed="rId4"/>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5125659" y="1332965"/>
            <a:ext cx="2232436" cy="2263560"/>
          </a:xfrm>
          <a:custGeom>
            <a:avLst/>
            <a:gdLst/>
            <a:ahLst/>
            <a:cxnLst/>
            <a:rect r="r" b="b" t="t" l="l"/>
            <a:pathLst>
              <a:path h="2263560" w="2232436">
                <a:moveTo>
                  <a:pt x="0" y="0"/>
                </a:moveTo>
                <a:lnTo>
                  <a:pt x="2232436" y="0"/>
                </a:lnTo>
                <a:lnTo>
                  <a:pt x="2232436" y="2263559"/>
                </a:lnTo>
                <a:lnTo>
                  <a:pt x="0" y="2263559"/>
                </a:lnTo>
                <a:lnTo>
                  <a:pt x="0" y="0"/>
                </a:lnTo>
                <a:close/>
              </a:path>
            </a:pathLst>
          </a:custGeom>
          <a:blipFill>
            <a:blip r:embed="rId2">
              <a:alphaModFix amt="71000"/>
            </a:blip>
            <a:stretch>
              <a:fillRect l="0" t="0" r="0" b="0"/>
            </a:stretch>
          </a:blipFill>
        </p:spPr>
      </p:sp>
      <p:sp>
        <p:nvSpPr>
          <p:cNvPr name="Freeform 3" id="3"/>
          <p:cNvSpPr/>
          <p:nvPr/>
        </p:nvSpPr>
        <p:spPr>
          <a:xfrm flipH="false" flipV="false" rot="0">
            <a:off x="17015150" y="3026441"/>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sp>
        <p:nvSpPr>
          <p:cNvPr name="Freeform 4" id="4"/>
          <p:cNvSpPr/>
          <p:nvPr/>
        </p:nvSpPr>
        <p:spPr>
          <a:xfrm flipH="false" flipV="false" rot="0">
            <a:off x="15906066" y="6478896"/>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grpSp>
        <p:nvGrpSpPr>
          <p:cNvPr name="Group 5" id="5"/>
          <p:cNvGrpSpPr/>
          <p:nvPr/>
        </p:nvGrpSpPr>
        <p:grpSpPr>
          <a:xfrm rot="0">
            <a:off x="379084" y="263272"/>
            <a:ext cx="7518118" cy="765428"/>
            <a:chOff x="0" y="0"/>
            <a:chExt cx="10024157" cy="1020571"/>
          </a:xfrm>
        </p:grpSpPr>
        <p:sp>
          <p:nvSpPr>
            <p:cNvPr name="Freeform 6" id="6"/>
            <p:cNvSpPr/>
            <p:nvPr/>
          </p:nvSpPr>
          <p:spPr>
            <a:xfrm flipH="false" flipV="false" rot="0">
              <a:off x="0" y="0"/>
              <a:ext cx="1744464" cy="1020571"/>
            </a:xfrm>
            <a:custGeom>
              <a:avLst/>
              <a:gdLst/>
              <a:ahLst/>
              <a:cxnLst/>
              <a:rect r="r" b="b" t="t" l="l"/>
              <a:pathLst>
                <a:path h="1020571" w="1744464">
                  <a:moveTo>
                    <a:pt x="0" y="0"/>
                  </a:moveTo>
                  <a:lnTo>
                    <a:pt x="1744464" y="0"/>
                  </a:lnTo>
                  <a:lnTo>
                    <a:pt x="1744464" y="1020571"/>
                  </a:lnTo>
                  <a:lnTo>
                    <a:pt x="0" y="1020571"/>
                  </a:lnTo>
                  <a:lnTo>
                    <a:pt x="0" y="0"/>
                  </a:lnTo>
                  <a:close/>
                </a:path>
              </a:pathLst>
            </a:custGeom>
            <a:blipFill>
              <a:blip r:embed="rId3"/>
              <a:stretch>
                <a:fillRect l="0" t="0" r="0" b="0"/>
              </a:stretch>
            </a:blipFill>
          </p:spPr>
        </p:sp>
        <p:sp>
          <p:nvSpPr>
            <p:cNvPr name="TextBox 7" id="7"/>
            <p:cNvSpPr txBox="true"/>
            <p:nvPr/>
          </p:nvSpPr>
          <p:spPr>
            <a:xfrm rot="0">
              <a:off x="1314589" y="37325"/>
              <a:ext cx="8709568" cy="483447"/>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grpSp>
      <p:grpSp>
        <p:nvGrpSpPr>
          <p:cNvPr name="Group 8" id="8"/>
          <p:cNvGrpSpPr/>
          <p:nvPr/>
        </p:nvGrpSpPr>
        <p:grpSpPr>
          <a:xfrm rot="0">
            <a:off x="10826392" y="5466267"/>
            <a:ext cx="357065" cy="357065"/>
            <a:chOff x="0" y="0"/>
            <a:chExt cx="94042" cy="94042"/>
          </a:xfrm>
        </p:grpSpPr>
        <p:sp>
          <p:nvSpPr>
            <p:cNvPr name="Freeform 9" id="9"/>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10" id="10"/>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grpSp>
        <p:nvGrpSpPr>
          <p:cNvPr name="Group 11" id="11"/>
          <p:cNvGrpSpPr/>
          <p:nvPr/>
        </p:nvGrpSpPr>
        <p:grpSpPr>
          <a:xfrm rot="0">
            <a:off x="9898310" y="6982330"/>
            <a:ext cx="357065" cy="357065"/>
            <a:chOff x="0" y="0"/>
            <a:chExt cx="94042" cy="94042"/>
          </a:xfrm>
        </p:grpSpPr>
        <p:sp>
          <p:nvSpPr>
            <p:cNvPr name="Freeform 12" id="12"/>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13" id="13"/>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14" id="14"/>
          <p:cNvSpPr txBox="true"/>
          <p:nvPr/>
        </p:nvSpPr>
        <p:spPr>
          <a:xfrm rot="0">
            <a:off x="12116367" y="2717049"/>
            <a:ext cx="4125510" cy="1825625"/>
          </a:xfrm>
          <a:prstGeom prst="rect">
            <a:avLst/>
          </a:prstGeom>
        </p:spPr>
        <p:txBody>
          <a:bodyPr anchor="t" rtlCol="false" tIns="0" lIns="0" bIns="0" rIns="0">
            <a:spAutoFit/>
          </a:bodyPr>
          <a:lstStyle/>
          <a:p>
            <a:pPr algn="l">
              <a:lnSpc>
                <a:spcPts val="7150"/>
              </a:lnSpc>
            </a:pPr>
            <a:r>
              <a:rPr lang="en-US" sz="6500" b="true">
                <a:solidFill>
                  <a:srgbClr val="02CDFF"/>
                </a:solidFill>
                <a:latin typeface="Barlow Condensed Bold"/>
                <a:ea typeface="Barlow Condensed Bold"/>
                <a:cs typeface="Barlow Condensed Bold"/>
                <a:sym typeface="Barlow Condensed Bold"/>
              </a:rPr>
              <a:t>Thuật toán AlexNet</a:t>
            </a:r>
          </a:p>
        </p:txBody>
      </p:sp>
      <p:sp>
        <p:nvSpPr>
          <p:cNvPr name="TextBox 15" id="15"/>
          <p:cNvSpPr txBox="true"/>
          <p:nvPr/>
        </p:nvSpPr>
        <p:spPr>
          <a:xfrm rot="0">
            <a:off x="11481355" y="5238399"/>
            <a:ext cx="6281920" cy="784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AlexNet là một mô hình Convolutional Neural Network (CNN)</a:t>
            </a:r>
          </a:p>
        </p:txBody>
      </p:sp>
      <p:sp>
        <p:nvSpPr>
          <p:cNvPr name="TextBox 16" id="16"/>
          <p:cNvSpPr txBox="true"/>
          <p:nvPr/>
        </p:nvSpPr>
        <p:spPr>
          <a:xfrm rot="0">
            <a:off x="10463233" y="6660799"/>
            <a:ext cx="6796067" cy="9144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Mở đường cho các mô hình CNN hiện đại như VGG, ResNet, và EfficientNet</a:t>
            </a:r>
          </a:p>
        </p:txBody>
      </p:sp>
      <p:sp>
        <p:nvSpPr>
          <p:cNvPr name="Freeform 17" id="17"/>
          <p:cNvSpPr/>
          <p:nvPr/>
        </p:nvSpPr>
        <p:spPr>
          <a:xfrm flipH="false" flipV="false" rot="0">
            <a:off x="-1177848" y="2464745"/>
            <a:ext cx="11025034" cy="6542588"/>
          </a:xfrm>
          <a:custGeom>
            <a:avLst/>
            <a:gdLst/>
            <a:ahLst/>
            <a:cxnLst/>
            <a:rect r="r" b="b" t="t" l="l"/>
            <a:pathLst>
              <a:path h="6542588" w="11025034">
                <a:moveTo>
                  <a:pt x="0" y="0"/>
                </a:moveTo>
                <a:lnTo>
                  <a:pt x="11025034" y="0"/>
                </a:lnTo>
                <a:lnTo>
                  <a:pt x="11025034" y="6542587"/>
                </a:lnTo>
                <a:lnTo>
                  <a:pt x="0" y="6542587"/>
                </a:lnTo>
                <a:lnTo>
                  <a:pt x="0" y="0"/>
                </a:lnTo>
                <a:close/>
              </a:path>
            </a:pathLst>
          </a:custGeom>
          <a:blipFill>
            <a:blip r:embed="rId4"/>
            <a:stretch>
              <a:fillRect l="0" t="0" r="-5498"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Freeform 2" id="2"/>
          <p:cNvSpPr/>
          <p:nvPr/>
        </p:nvSpPr>
        <p:spPr>
          <a:xfrm flipH="false" flipV="false" rot="0">
            <a:off x="15125659" y="1332965"/>
            <a:ext cx="2232436" cy="2263560"/>
          </a:xfrm>
          <a:custGeom>
            <a:avLst/>
            <a:gdLst/>
            <a:ahLst/>
            <a:cxnLst/>
            <a:rect r="r" b="b" t="t" l="l"/>
            <a:pathLst>
              <a:path h="2263560" w="2232436">
                <a:moveTo>
                  <a:pt x="0" y="0"/>
                </a:moveTo>
                <a:lnTo>
                  <a:pt x="2232436" y="0"/>
                </a:lnTo>
                <a:lnTo>
                  <a:pt x="2232436" y="2263559"/>
                </a:lnTo>
                <a:lnTo>
                  <a:pt x="0" y="2263559"/>
                </a:lnTo>
                <a:lnTo>
                  <a:pt x="0" y="0"/>
                </a:lnTo>
                <a:close/>
              </a:path>
            </a:pathLst>
          </a:custGeom>
          <a:blipFill>
            <a:blip r:embed="rId2">
              <a:alphaModFix amt="71000"/>
            </a:blip>
            <a:stretch>
              <a:fillRect l="0" t="0" r="0" b="0"/>
            </a:stretch>
          </a:blipFill>
        </p:spPr>
      </p:sp>
      <p:sp>
        <p:nvSpPr>
          <p:cNvPr name="Freeform 3" id="3"/>
          <p:cNvSpPr/>
          <p:nvPr/>
        </p:nvSpPr>
        <p:spPr>
          <a:xfrm flipH="false" flipV="false" rot="0">
            <a:off x="17015150" y="3026441"/>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sp>
        <p:nvSpPr>
          <p:cNvPr name="Freeform 4" id="4"/>
          <p:cNvSpPr/>
          <p:nvPr/>
        </p:nvSpPr>
        <p:spPr>
          <a:xfrm flipH="false" flipV="false" rot="0">
            <a:off x="15906066" y="6478896"/>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grpSp>
        <p:nvGrpSpPr>
          <p:cNvPr name="Group 5" id="5"/>
          <p:cNvGrpSpPr/>
          <p:nvPr/>
        </p:nvGrpSpPr>
        <p:grpSpPr>
          <a:xfrm rot="0">
            <a:off x="1437056" y="353399"/>
            <a:ext cx="7518118" cy="765428"/>
            <a:chOff x="0" y="0"/>
            <a:chExt cx="10024157" cy="1020571"/>
          </a:xfrm>
        </p:grpSpPr>
        <p:sp>
          <p:nvSpPr>
            <p:cNvPr name="Freeform 6" id="6"/>
            <p:cNvSpPr/>
            <p:nvPr/>
          </p:nvSpPr>
          <p:spPr>
            <a:xfrm flipH="false" flipV="false" rot="0">
              <a:off x="0" y="0"/>
              <a:ext cx="1744464" cy="1020571"/>
            </a:xfrm>
            <a:custGeom>
              <a:avLst/>
              <a:gdLst/>
              <a:ahLst/>
              <a:cxnLst/>
              <a:rect r="r" b="b" t="t" l="l"/>
              <a:pathLst>
                <a:path h="1020571" w="1744464">
                  <a:moveTo>
                    <a:pt x="0" y="0"/>
                  </a:moveTo>
                  <a:lnTo>
                    <a:pt x="1744464" y="0"/>
                  </a:lnTo>
                  <a:lnTo>
                    <a:pt x="1744464" y="1020571"/>
                  </a:lnTo>
                  <a:lnTo>
                    <a:pt x="0" y="1020571"/>
                  </a:lnTo>
                  <a:lnTo>
                    <a:pt x="0" y="0"/>
                  </a:lnTo>
                  <a:close/>
                </a:path>
              </a:pathLst>
            </a:custGeom>
            <a:blipFill>
              <a:blip r:embed="rId3"/>
              <a:stretch>
                <a:fillRect l="0" t="0" r="0" b="0"/>
              </a:stretch>
            </a:blipFill>
          </p:spPr>
        </p:sp>
        <p:sp>
          <p:nvSpPr>
            <p:cNvPr name="TextBox 7" id="7"/>
            <p:cNvSpPr txBox="true"/>
            <p:nvPr/>
          </p:nvSpPr>
          <p:spPr>
            <a:xfrm rot="0">
              <a:off x="1314589" y="37325"/>
              <a:ext cx="8709568" cy="483447"/>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grpSp>
      <p:grpSp>
        <p:nvGrpSpPr>
          <p:cNvPr name="Group 8" id="8"/>
          <p:cNvGrpSpPr/>
          <p:nvPr/>
        </p:nvGrpSpPr>
        <p:grpSpPr>
          <a:xfrm rot="0">
            <a:off x="-6064365" y="1028700"/>
            <a:ext cx="24352365" cy="1623674"/>
            <a:chOff x="0" y="0"/>
            <a:chExt cx="6413792" cy="427634"/>
          </a:xfrm>
        </p:grpSpPr>
        <p:sp>
          <p:nvSpPr>
            <p:cNvPr name="Freeform 9" id="9"/>
            <p:cNvSpPr/>
            <p:nvPr/>
          </p:nvSpPr>
          <p:spPr>
            <a:xfrm flipH="false" flipV="false" rot="0">
              <a:off x="0" y="0"/>
              <a:ext cx="6413792" cy="427634"/>
            </a:xfrm>
            <a:custGeom>
              <a:avLst/>
              <a:gdLst/>
              <a:ahLst/>
              <a:cxnLst/>
              <a:rect r="r" b="b" t="t" l="l"/>
              <a:pathLst>
                <a:path h="427634" w="6413792">
                  <a:moveTo>
                    <a:pt x="0" y="0"/>
                  </a:moveTo>
                  <a:lnTo>
                    <a:pt x="6413792" y="0"/>
                  </a:lnTo>
                  <a:lnTo>
                    <a:pt x="6413792" y="427634"/>
                  </a:lnTo>
                  <a:lnTo>
                    <a:pt x="0" y="427634"/>
                  </a:lnTo>
                  <a:close/>
                </a:path>
              </a:pathLst>
            </a:custGeom>
            <a:solidFill>
              <a:srgbClr val="4F9FF5">
                <a:alpha val="71765"/>
              </a:srgbClr>
            </a:solidFill>
          </p:spPr>
        </p:sp>
        <p:sp>
          <p:nvSpPr>
            <p:cNvPr name="TextBox 10" id="10"/>
            <p:cNvSpPr txBox="true"/>
            <p:nvPr/>
          </p:nvSpPr>
          <p:spPr>
            <a:xfrm>
              <a:off x="0" y="38100"/>
              <a:ext cx="6413792" cy="389534"/>
            </a:xfrm>
            <a:prstGeom prst="rect">
              <a:avLst/>
            </a:prstGeom>
          </p:spPr>
          <p:txBody>
            <a:bodyPr anchor="ctr" rtlCol="false" tIns="50800" lIns="50800" bIns="50800" rIns="50800"/>
            <a:lstStyle/>
            <a:p>
              <a:pPr algn="ctr">
                <a:lnSpc>
                  <a:spcPts val="6468"/>
                </a:lnSpc>
              </a:pPr>
              <a:r>
                <a:rPr lang="en-US" sz="6219">
                  <a:solidFill>
                    <a:srgbClr val="FEFEFE">
                      <a:alpha val="71765"/>
                    </a:srgbClr>
                  </a:solidFill>
                  <a:latin typeface="Poppins"/>
                  <a:ea typeface="Poppins"/>
                  <a:cs typeface="Poppins"/>
                  <a:sym typeface="Poppins"/>
                </a:rPr>
                <a:t>ƯU ĐIỂM THUẬT TOÁN</a:t>
              </a:r>
            </a:p>
          </p:txBody>
        </p:sp>
      </p:grpSp>
      <p:sp>
        <p:nvSpPr>
          <p:cNvPr name="TextBox 11" id="11"/>
          <p:cNvSpPr txBox="true"/>
          <p:nvPr/>
        </p:nvSpPr>
        <p:spPr>
          <a:xfrm rot="0">
            <a:off x="3173623" y="3564179"/>
            <a:ext cx="5476771" cy="784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Có khả năng trích xuất đặc trưng mạnh mẽ</a:t>
            </a:r>
          </a:p>
        </p:txBody>
      </p:sp>
      <p:grpSp>
        <p:nvGrpSpPr>
          <p:cNvPr name="Group 12" id="12"/>
          <p:cNvGrpSpPr/>
          <p:nvPr/>
        </p:nvGrpSpPr>
        <p:grpSpPr>
          <a:xfrm rot="0">
            <a:off x="2489899" y="3592754"/>
            <a:ext cx="357065" cy="357065"/>
            <a:chOff x="0" y="0"/>
            <a:chExt cx="94042" cy="94042"/>
          </a:xfrm>
        </p:grpSpPr>
        <p:sp>
          <p:nvSpPr>
            <p:cNvPr name="Freeform 13" id="13"/>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14" id="14"/>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15" id="15"/>
          <p:cNvSpPr txBox="true"/>
          <p:nvPr/>
        </p:nvSpPr>
        <p:spPr>
          <a:xfrm rot="0">
            <a:off x="3173623" y="6884363"/>
            <a:ext cx="5476771" cy="784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Là một trong những mô hình đầu tiên sử dụng GPU để huấn luyện</a:t>
            </a:r>
          </a:p>
        </p:txBody>
      </p:sp>
      <p:grpSp>
        <p:nvGrpSpPr>
          <p:cNvPr name="Group 16" id="16"/>
          <p:cNvGrpSpPr/>
          <p:nvPr/>
        </p:nvGrpSpPr>
        <p:grpSpPr>
          <a:xfrm rot="0">
            <a:off x="2489899" y="6912938"/>
            <a:ext cx="357065" cy="357065"/>
            <a:chOff x="0" y="0"/>
            <a:chExt cx="94042" cy="94042"/>
          </a:xfrm>
        </p:grpSpPr>
        <p:sp>
          <p:nvSpPr>
            <p:cNvPr name="Freeform 17" id="17"/>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18" id="18"/>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19" id="19"/>
          <p:cNvSpPr txBox="true"/>
          <p:nvPr/>
        </p:nvSpPr>
        <p:spPr>
          <a:xfrm rot="0">
            <a:off x="10280667" y="4927600"/>
            <a:ext cx="5476771" cy="784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Tăng tốc độ huấn luyện với ReLu và giảm overfitting với Dropout</a:t>
            </a:r>
          </a:p>
        </p:txBody>
      </p:sp>
      <p:grpSp>
        <p:nvGrpSpPr>
          <p:cNvPr name="Group 20" id="20"/>
          <p:cNvGrpSpPr/>
          <p:nvPr/>
        </p:nvGrpSpPr>
        <p:grpSpPr>
          <a:xfrm rot="0">
            <a:off x="9596942" y="4956175"/>
            <a:ext cx="357065" cy="357065"/>
            <a:chOff x="0" y="0"/>
            <a:chExt cx="94042" cy="94042"/>
          </a:xfrm>
        </p:grpSpPr>
        <p:sp>
          <p:nvSpPr>
            <p:cNvPr name="Freeform 21" id="21"/>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22" id="22"/>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23" id="23"/>
          <p:cNvSpPr txBox="true"/>
          <p:nvPr/>
        </p:nvSpPr>
        <p:spPr>
          <a:xfrm rot="0">
            <a:off x="10321330" y="8474075"/>
            <a:ext cx="5476771" cy="784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Lọc đặc trưng mạnh với nhiều lớp Convolution</a:t>
            </a:r>
          </a:p>
        </p:txBody>
      </p:sp>
      <p:grpSp>
        <p:nvGrpSpPr>
          <p:cNvPr name="Group 24" id="24"/>
          <p:cNvGrpSpPr/>
          <p:nvPr/>
        </p:nvGrpSpPr>
        <p:grpSpPr>
          <a:xfrm rot="0">
            <a:off x="9637606" y="8502650"/>
            <a:ext cx="357065" cy="357065"/>
            <a:chOff x="0" y="0"/>
            <a:chExt cx="94042" cy="94042"/>
          </a:xfrm>
        </p:grpSpPr>
        <p:sp>
          <p:nvSpPr>
            <p:cNvPr name="Freeform 25" id="25"/>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26" id="26"/>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Freeform 2" id="2"/>
          <p:cNvSpPr/>
          <p:nvPr/>
        </p:nvSpPr>
        <p:spPr>
          <a:xfrm flipH="false" flipV="false" rot="0">
            <a:off x="15125659" y="1332965"/>
            <a:ext cx="2232436" cy="2263560"/>
          </a:xfrm>
          <a:custGeom>
            <a:avLst/>
            <a:gdLst/>
            <a:ahLst/>
            <a:cxnLst/>
            <a:rect r="r" b="b" t="t" l="l"/>
            <a:pathLst>
              <a:path h="2263560" w="2232436">
                <a:moveTo>
                  <a:pt x="0" y="0"/>
                </a:moveTo>
                <a:lnTo>
                  <a:pt x="2232436" y="0"/>
                </a:lnTo>
                <a:lnTo>
                  <a:pt x="2232436" y="2263559"/>
                </a:lnTo>
                <a:lnTo>
                  <a:pt x="0" y="2263559"/>
                </a:lnTo>
                <a:lnTo>
                  <a:pt x="0" y="0"/>
                </a:lnTo>
                <a:close/>
              </a:path>
            </a:pathLst>
          </a:custGeom>
          <a:blipFill>
            <a:blip r:embed="rId2">
              <a:alphaModFix amt="71000"/>
            </a:blip>
            <a:stretch>
              <a:fillRect l="0" t="0" r="0" b="0"/>
            </a:stretch>
          </a:blipFill>
        </p:spPr>
      </p:sp>
      <p:sp>
        <p:nvSpPr>
          <p:cNvPr name="Freeform 3" id="3"/>
          <p:cNvSpPr/>
          <p:nvPr/>
        </p:nvSpPr>
        <p:spPr>
          <a:xfrm flipH="false" flipV="false" rot="0">
            <a:off x="17015150" y="3026441"/>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sp>
        <p:nvSpPr>
          <p:cNvPr name="Freeform 4" id="4"/>
          <p:cNvSpPr/>
          <p:nvPr/>
        </p:nvSpPr>
        <p:spPr>
          <a:xfrm flipH="false" flipV="false" rot="0">
            <a:off x="15906066" y="6478896"/>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grpSp>
        <p:nvGrpSpPr>
          <p:cNvPr name="Group 5" id="5"/>
          <p:cNvGrpSpPr/>
          <p:nvPr/>
        </p:nvGrpSpPr>
        <p:grpSpPr>
          <a:xfrm rot="0">
            <a:off x="1437056" y="353399"/>
            <a:ext cx="7518118" cy="765428"/>
            <a:chOff x="0" y="0"/>
            <a:chExt cx="10024157" cy="1020571"/>
          </a:xfrm>
        </p:grpSpPr>
        <p:sp>
          <p:nvSpPr>
            <p:cNvPr name="Freeform 6" id="6"/>
            <p:cNvSpPr/>
            <p:nvPr/>
          </p:nvSpPr>
          <p:spPr>
            <a:xfrm flipH="false" flipV="false" rot="0">
              <a:off x="0" y="0"/>
              <a:ext cx="1744464" cy="1020571"/>
            </a:xfrm>
            <a:custGeom>
              <a:avLst/>
              <a:gdLst/>
              <a:ahLst/>
              <a:cxnLst/>
              <a:rect r="r" b="b" t="t" l="l"/>
              <a:pathLst>
                <a:path h="1020571" w="1744464">
                  <a:moveTo>
                    <a:pt x="0" y="0"/>
                  </a:moveTo>
                  <a:lnTo>
                    <a:pt x="1744464" y="0"/>
                  </a:lnTo>
                  <a:lnTo>
                    <a:pt x="1744464" y="1020571"/>
                  </a:lnTo>
                  <a:lnTo>
                    <a:pt x="0" y="1020571"/>
                  </a:lnTo>
                  <a:lnTo>
                    <a:pt x="0" y="0"/>
                  </a:lnTo>
                  <a:close/>
                </a:path>
              </a:pathLst>
            </a:custGeom>
            <a:blipFill>
              <a:blip r:embed="rId3"/>
              <a:stretch>
                <a:fillRect l="0" t="0" r="0" b="0"/>
              </a:stretch>
            </a:blipFill>
          </p:spPr>
        </p:sp>
        <p:sp>
          <p:nvSpPr>
            <p:cNvPr name="TextBox 7" id="7"/>
            <p:cNvSpPr txBox="true"/>
            <p:nvPr/>
          </p:nvSpPr>
          <p:spPr>
            <a:xfrm rot="0">
              <a:off x="1314589" y="37325"/>
              <a:ext cx="8709568" cy="483447"/>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grpSp>
      <p:grpSp>
        <p:nvGrpSpPr>
          <p:cNvPr name="Group 8" id="8"/>
          <p:cNvGrpSpPr/>
          <p:nvPr/>
        </p:nvGrpSpPr>
        <p:grpSpPr>
          <a:xfrm rot="0">
            <a:off x="-6064365" y="1028700"/>
            <a:ext cx="24352365" cy="1623674"/>
            <a:chOff x="0" y="0"/>
            <a:chExt cx="6413792" cy="427634"/>
          </a:xfrm>
        </p:grpSpPr>
        <p:sp>
          <p:nvSpPr>
            <p:cNvPr name="Freeform 9" id="9"/>
            <p:cNvSpPr/>
            <p:nvPr/>
          </p:nvSpPr>
          <p:spPr>
            <a:xfrm flipH="false" flipV="false" rot="0">
              <a:off x="0" y="0"/>
              <a:ext cx="6413792" cy="427634"/>
            </a:xfrm>
            <a:custGeom>
              <a:avLst/>
              <a:gdLst/>
              <a:ahLst/>
              <a:cxnLst/>
              <a:rect r="r" b="b" t="t" l="l"/>
              <a:pathLst>
                <a:path h="427634" w="6413792">
                  <a:moveTo>
                    <a:pt x="0" y="0"/>
                  </a:moveTo>
                  <a:lnTo>
                    <a:pt x="6413792" y="0"/>
                  </a:lnTo>
                  <a:lnTo>
                    <a:pt x="6413792" y="427634"/>
                  </a:lnTo>
                  <a:lnTo>
                    <a:pt x="0" y="427634"/>
                  </a:lnTo>
                  <a:close/>
                </a:path>
              </a:pathLst>
            </a:custGeom>
            <a:solidFill>
              <a:srgbClr val="4F9FF5">
                <a:alpha val="71765"/>
              </a:srgbClr>
            </a:solidFill>
          </p:spPr>
        </p:sp>
        <p:sp>
          <p:nvSpPr>
            <p:cNvPr name="TextBox 10" id="10"/>
            <p:cNvSpPr txBox="true"/>
            <p:nvPr/>
          </p:nvSpPr>
          <p:spPr>
            <a:xfrm>
              <a:off x="0" y="38100"/>
              <a:ext cx="6413792" cy="389534"/>
            </a:xfrm>
            <a:prstGeom prst="rect">
              <a:avLst/>
            </a:prstGeom>
          </p:spPr>
          <p:txBody>
            <a:bodyPr anchor="ctr" rtlCol="false" tIns="50800" lIns="50800" bIns="50800" rIns="50800"/>
            <a:lstStyle/>
            <a:p>
              <a:pPr algn="ctr">
                <a:lnSpc>
                  <a:spcPts val="6468"/>
                </a:lnSpc>
              </a:pPr>
              <a:r>
                <a:rPr lang="en-US" sz="6219">
                  <a:solidFill>
                    <a:srgbClr val="FEFEFE">
                      <a:alpha val="71765"/>
                    </a:srgbClr>
                  </a:solidFill>
                  <a:latin typeface="Poppins"/>
                  <a:ea typeface="Poppins"/>
                  <a:cs typeface="Poppins"/>
                  <a:sym typeface="Poppins"/>
                </a:rPr>
                <a:t>NHƯỢC ĐIỂM THUẬT TOÁN</a:t>
              </a:r>
            </a:p>
          </p:txBody>
        </p:sp>
      </p:grpSp>
      <p:sp>
        <p:nvSpPr>
          <p:cNvPr name="TextBox 11" id="11"/>
          <p:cNvSpPr txBox="true"/>
          <p:nvPr/>
        </p:nvSpPr>
        <p:spPr>
          <a:xfrm rot="0">
            <a:off x="3173623" y="3497504"/>
            <a:ext cx="6423319" cy="933450"/>
          </a:xfrm>
          <a:prstGeom prst="rect">
            <a:avLst/>
          </a:prstGeom>
        </p:spPr>
        <p:txBody>
          <a:bodyPr anchor="t" rtlCol="false" tIns="0" lIns="0" bIns="0" rIns="0">
            <a:spAutoFit/>
          </a:bodyPr>
          <a:lstStyle/>
          <a:p>
            <a:pPr algn="l">
              <a:lnSpc>
                <a:spcPts val="3749"/>
              </a:lnSpc>
            </a:pPr>
            <a:r>
              <a:rPr lang="en-US" sz="2499">
                <a:solidFill>
                  <a:srgbClr val="000000"/>
                </a:solidFill>
                <a:latin typeface="Poppins"/>
                <a:ea typeface="Poppins"/>
                <a:cs typeface="Poppins"/>
                <a:sym typeface="Poppins"/>
              </a:rPr>
              <a:t>Có gần 60 triệu tham số, yêu cầu nhiều tài nguyên và thời gian  tính toán</a:t>
            </a:r>
          </a:p>
        </p:txBody>
      </p:sp>
      <p:grpSp>
        <p:nvGrpSpPr>
          <p:cNvPr name="Group 12" id="12"/>
          <p:cNvGrpSpPr/>
          <p:nvPr/>
        </p:nvGrpSpPr>
        <p:grpSpPr>
          <a:xfrm rot="0">
            <a:off x="2489899" y="3592754"/>
            <a:ext cx="357065" cy="357065"/>
            <a:chOff x="0" y="0"/>
            <a:chExt cx="94042" cy="94042"/>
          </a:xfrm>
        </p:grpSpPr>
        <p:sp>
          <p:nvSpPr>
            <p:cNvPr name="Freeform 13" id="13"/>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14" id="14"/>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15" id="15"/>
          <p:cNvSpPr txBox="true"/>
          <p:nvPr/>
        </p:nvSpPr>
        <p:spPr>
          <a:xfrm rot="0">
            <a:off x="10132535" y="4940575"/>
            <a:ext cx="8155465" cy="933450"/>
          </a:xfrm>
          <a:prstGeom prst="rect">
            <a:avLst/>
          </a:prstGeom>
        </p:spPr>
        <p:txBody>
          <a:bodyPr anchor="t" rtlCol="false" tIns="0" lIns="0" bIns="0" rIns="0">
            <a:spAutoFit/>
          </a:bodyPr>
          <a:lstStyle/>
          <a:p>
            <a:pPr algn="l">
              <a:lnSpc>
                <a:spcPts val="3749"/>
              </a:lnSpc>
            </a:pPr>
            <a:r>
              <a:rPr lang="en-US" sz="2499">
                <a:solidFill>
                  <a:srgbClr val="000000"/>
                </a:solidFill>
                <a:latin typeface="Poppins"/>
                <a:ea typeface="Poppins"/>
                <a:cs typeface="Poppins"/>
                <a:sym typeface="Poppins"/>
              </a:rPr>
              <a:t>Mô hình vẫn có nguy cơ bị overfitting do số lượng tham số khổng lồ với những bộ dữ liệu nhỏ</a:t>
            </a:r>
          </a:p>
        </p:txBody>
      </p:sp>
      <p:grpSp>
        <p:nvGrpSpPr>
          <p:cNvPr name="Group 16" id="16"/>
          <p:cNvGrpSpPr/>
          <p:nvPr/>
        </p:nvGrpSpPr>
        <p:grpSpPr>
          <a:xfrm rot="0">
            <a:off x="9448810" y="5035825"/>
            <a:ext cx="357065" cy="357065"/>
            <a:chOff x="0" y="0"/>
            <a:chExt cx="94042" cy="94042"/>
          </a:xfrm>
        </p:grpSpPr>
        <p:sp>
          <p:nvSpPr>
            <p:cNvPr name="Freeform 17" id="17"/>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18" id="18"/>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19" id="19"/>
          <p:cNvSpPr txBox="true"/>
          <p:nvPr/>
        </p:nvSpPr>
        <p:spPr>
          <a:xfrm rot="0">
            <a:off x="3173623" y="6466409"/>
            <a:ext cx="5476771" cy="933450"/>
          </a:xfrm>
          <a:prstGeom prst="rect">
            <a:avLst/>
          </a:prstGeom>
        </p:spPr>
        <p:txBody>
          <a:bodyPr anchor="t" rtlCol="false" tIns="0" lIns="0" bIns="0" rIns="0">
            <a:spAutoFit/>
          </a:bodyPr>
          <a:lstStyle/>
          <a:p>
            <a:pPr algn="l">
              <a:lnSpc>
                <a:spcPts val="3749"/>
              </a:lnSpc>
            </a:pPr>
            <a:r>
              <a:rPr lang="en-US" sz="2499">
                <a:solidFill>
                  <a:srgbClr val="000000"/>
                </a:solidFill>
                <a:latin typeface="Poppins"/>
                <a:ea typeface="Poppins"/>
                <a:cs typeface="Poppins"/>
                <a:sym typeface="Poppins"/>
              </a:rPr>
              <a:t>Không quá tối ưu cho các bài toán phân loại phức tạp</a:t>
            </a:r>
          </a:p>
        </p:txBody>
      </p:sp>
      <p:grpSp>
        <p:nvGrpSpPr>
          <p:cNvPr name="Group 20" id="20"/>
          <p:cNvGrpSpPr/>
          <p:nvPr/>
        </p:nvGrpSpPr>
        <p:grpSpPr>
          <a:xfrm rot="0">
            <a:off x="2489899" y="6561659"/>
            <a:ext cx="357065" cy="357065"/>
            <a:chOff x="0" y="0"/>
            <a:chExt cx="94042" cy="94042"/>
          </a:xfrm>
        </p:grpSpPr>
        <p:sp>
          <p:nvSpPr>
            <p:cNvPr name="Freeform 21" id="21"/>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22" id="22"/>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23" id="23"/>
          <p:cNvSpPr txBox="true"/>
          <p:nvPr/>
        </p:nvSpPr>
        <p:spPr>
          <a:xfrm rot="0">
            <a:off x="10321330" y="8407400"/>
            <a:ext cx="6219602" cy="933450"/>
          </a:xfrm>
          <a:prstGeom prst="rect">
            <a:avLst/>
          </a:prstGeom>
        </p:spPr>
        <p:txBody>
          <a:bodyPr anchor="t" rtlCol="false" tIns="0" lIns="0" bIns="0" rIns="0">
            <a:spAutoFit/>
          </a:bodyPr>
          <a:lstStyle/>
          <a:p>
            <a:pPr algn="l">
              <a:lnSpc>
                <a:spcPts val="3749"/>
              </a:lnSpc>
            </a:pPr>
            <a:r>
              <a:rPr lang="en-US" sz="2499">
                <a:solidFill>
                  <a:srgbClr val="000000"/>
                </a:solidFill>
                <a:latin typeface="Poppins"/>
                <a:ea typeface="Poppins"/>
                <a:cs typeface="Poppins"/>
                <a:sym typeface="Poppins"/>
              </a:rPr>
              <a:t>Không tối ưu so với các mô hình hiện đại như VGG, ResNet, EfficientNet</a:t>
            </a:r>
          </a:p>
        </p:txBody>
      </p:sp>
      <p:grpSp>
        <p:nvGrpSpPr>
          <p:cNvPr name="Group 24" id="24"/>
          <p:cNvGrpSpPr/>
          <p:nvPr/>
        </p:nvGrpSpPr>
        <p:grpSpPr>
          <a:xfrm rot="0">
            <a:off x="9637606" y="8502650"/>
            <a:ext cx="357065" cy="357065"/>
            <a:chOff x="0" y="0"/>
            <a:chExt cx="94042" cy="94042"/>
          </a:xfrm>
        </p:grpSpPr>
        <p:sp>
          <p:nvSpPr>
            <p:cNvPr name="Freeform 25" id="25"/>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26" id="26"/>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DF0F2"/>
        </a:solidFill>
      </p:bgPr>
    </p:bg>
    <p:spTree>
      <p:nvGrpSpPr>
        <p:cNvPr id="1" name=""/>
        <p:cNvGrpSpPr/>
        <p:nvPr/>
      </p:nvGrpSpPr>
      <p:grpSpPr>
        <a:xfrm>
          <a:off x="0" y="0"/>
          <a:ext cx="0" cy="0"/>
          <a:chOff x="0" y="0"/>
          <a:chExt cx="0" cy="0"/>
        </a:xfrm>
      </p:grpSpPr>
      <p:grpSp>
        <p:nvGrpSpPr>
          <p:cNvPr name="Group 2" id="2"/>
          <p:cNvGrpSpPr/>
          <p:nvPr/>
        </p:nvGrpSpPr>
        <p:grpSpPr>
          <a:xfrm rot="0">
            <a:off x="9016782" y="3959776"/>
            <a:ext cx="357065" cy="357065"/>
            <a:chOff x="0" y="0"/>
            <a:chExt cx="94042" cy="94042"/>
          </a:xfrm>
        </p:grpSpPr>
        <p:sp>
          <p:nvSpPr>
            <p:cNvPr name="Freeform 3" id="3"/>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4" id="4"/>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grpSp>
        <p:nvGrpSpPr>
          <p:cNvPr name="Group 5" id="5"/>
          <p:cNvGrpSpPr/>
          <p:nvPr/>
        </p:nvGrpSpPr>
        <p:grpSpPr>
          <a:xfrm rot="0">
            <a:off x="9016782" y="6946291"/>
            <a:ext cx="357065" cy="357065"/>
            <a:chOff x="0" y="0"/>
            <a:chExt cx="94042" cy="94042"/>
          </a:xfrm>
        </p:grpSpPr>
        <p:sp>
          <p:nvSpPr>
            <p:cNvPr name="Freeform 6" id="6"/>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7" id="7"/>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Freeform 8" id="8"/>
          <p:cNvSpPr/>
          <p:nvPr/>
        </p:nvSpPr>
        <p:spPr>
          <a:xfrm flipH="false" flipV="false" rot="0">
            <a:off x="1156712" y="3696333"/>
            <a:ext cx="6866626" cy="5561967"/>
          </a:xfrm>
          <a:custGeom>
            <a:avLst/>
            <a:gdLst/>
            <a:ahLst/>
            <a:cxnLst/>
            <a:rect r="r" b="b" t="t" l="l"/>
            <a:pathLst>
              <a:path h="5561967" w="6866626">
                <a:moveTo>
                  <a:pt x="0" y="0"/>
                </a:moveTo>
                <a:lnTo>
                  <a:pt x="6866626" y="0"/>
                </a:lnTo>
                <a:lnTo>
                  <a:pt x="6866626" y="5561967"/>
                </a:lnTo>
                <a:lnTo>
                  <a:pt x="0" y="5561967"/>
                </a:lnTo>
                <a:lnTo>
                  <a:pt x="0" y="0"/>
                </a:lnTo>
                <a:close/>
              </a:path>
            </a:pathLst>
          </a:custGeom>
          <a:blipFill>
            <a:blip r:embed="rId2"/>
            <a:stretch>
              <a:fillRect l="0" t="0" r="0" b="0"/>
            </a:stretch>
          </a:blipFill>
        </p:spPr>
      </p:sp>
      <p:sp>
        <p:nvSpPr>
          <p:cNvPr name="TextBox 9" id="9"/>
          <p:cNvSpPr txBox="true"/>
          <p:nvPr/>
        </p:nvSpPr>
        <p:spPr>
          <a:xfrm rot="0">
            <a:off x="9632383" y="6900130"/>
            <a:ext cx="7626917" cy="403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Output của mô hình:</a:t>
            </a:r>
          </a:p>
        </p:txBody>
      </p:sp>
      <p:sp>
        <p:nvSpPr>
          <p:cNvPr name="TextBox 10" id="10"/>
          <p:cNvSpPr txBox="true"/>
          <p:nvPr/>
        </p:nvSpPr>
        <p:spPr>
          <a:xfrm rot="0">
            <a:off x="9713474" y="3931201"/>
            <a:ext cx="7278995" cy="403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Input của mô hình:</a:t>
            </a:r>
          </a:p>
        </p:txBody>
      </p:sp>
      <p:grpSp>
        <p:nvGrpSpPr>
          <p:cNvPr name="Group 11" id="11"/>
          <p:cNvGrpSpPr/>
          <p:nvPr/>
        </p:nvGrpSpPr>
        <p:grpSpPr>
          <a:xfrm rot="0">
            <a:off x="1616199" y="1238604"/>
            <a:ext cx="7518118" cy="765428"/>
            <a:chOff x="0" y="0"/>
            <a:chExt cx="10024157" cy="1020571"/>
          </a:xfrm>
        </p:grpSpPr>
        <p:sp>
          <p:nvSpPr>
            <p:cNvPr name="Freeform 12" id="12"/>
            <p:cNvSpPr/>
            <p:nvPr/>
          </p:nvSpPr>
          <p:spPr>
            <a:xfrm flipH="false" flipV="false" rot="0">
              <a:off x="0" y="0"/>
              <a:ext cx="1744464" cy="1020571"/>
            </a:xfrm>
            <a:custGeom>
              <a:avLst/>
              <a:gdLst/>
              <a:ahLst/>
              <a:cxnLst/>
              <a:rect r="r" b="b" t="t" l="l"/>
              <a:pathLst>
                <a:path h="1020571" w="1744464">
                  <a:moveTo>
                    <a:pt x="0" y="0"/>
                  </a:moveTo>
                  <a:lnTo>
                    <a:pt x="1744464" y="0"/>
                  </a:lnTo>
                  <a:lnTo>
                    <a:pt x="1744464" y="1020571"/>
                  </a:lnTo>
                  <a:lnTo>
                    <a:pt x="0" y="1020571"/>
                  </a:lnTo>
                  <a:lnTo>
                    <a:pt x="0" y="0"/>
                  </a:lnTo>
                  <a:close/>
                </a:path>
              </a:pathLst>
            </a:custGeom>
            <a:blipFill>
              <a:blip r:embed="rId3"/>
              <a:stretch>
                <a:fillRect l="0" t="0" r="0" b="0"/>
              </a:stretch>
            </a:blipFill>
          </p:spPr>
        </p:sp>
        <p:sp>
          <p:nvSpPr>
            <p:cNvPr name="TextBox 13" id="13"/>
            <p:cNvSpPr txBox="true"/>
            <p:nvPr/>
          </p:nvSpPr>
          <p:spPr>
            <a:xfrm rot="0">
              <a:off x="1314589" y="37325"/>
              <a:ext cx="8709568" cy="483447"/>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grpSp>
      <p:sp>
        <p:nvSpPr>
          <p:cNvPr name="Freeform 14" id="14"/>
          <p:cNvSpPr/>
          <p:nvPr/>
        </p:nvSpPr>
        <p:spPr>
          <a:xfrm flipH="false" flipV="false" rot="0">
            <a:off x="9263774" y="-842039"/>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3010810" y="-155024"/>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0">
            <a:off x="-3023029" y="1993325"/>
            <a:ext cx="21311029" cy="1464883"/>
            <a:chOff x="0" y="0"/>
            <a:chExt cx="28414706" cy="1953177"/>
          </a:xfrm>
        </p:grpSpPr>
        <p:grpSp>
          <p:nvGrpSpPr>
            <p:cNvPr name="Group 17" id="17"/>
            <p:cNvGrpSpPr/>
            <p:nvPr/>
          </p:nvGrpSpPr>
          <p:grpSpPr>
            <a:xfrm rot="0">
              <a:off x="0" y="0"/>
              <a:ext cx="28414706" cy="1953177"/>
              <a:chOff x="0" y="0"/>
              <a:chExt cx="5612781" cy="385813"/>
            </a:xfrm>
          </p:grpSpPr>
          <p:sp>
            <p:nvSpPr>
              <p:cNvPr name="Freeform 18" id="18"/>
              <p:cNvSpPr/>
              <p:nvPr/>
            </p:nvSpPr>
            <p:spPr>
              <a:xfrm flipH="false" flipV="false" rot="0">
                <a:off x="0" y="0"/>
                <a:ext cx="5612781" cy="385813"/>
              </a:xfrm>
              <a:custGeom>
                <a:avLst/>
                <a:gdLst/>
                <a:ahLst/>
                <a:cxnLst/>
                <a:rect r="r" b="b" t="t" l="l"/>
                <a:pathLst>
                  <a:path h="385813" w="5612781">
                    <a:moveTo>
                      <a:pt x="0" y="0"/>
                    </a:moveTo>
                    <a:lnTo>
                      <a:pt x="5612781" y="0"/>
                    </a:lnTo>
                    <a:lnTo>
                      <a:pt x="5612781" y="385813"/>
                    </a:lnTo>
                    <a:lnTo>
                      <a:pt x="0" y="385813"/>
                    </a:lnTo>
                    <a:close/>
                  </a:path>
                </a:pathLst>
              </a:custGeom>
              <a:solidFill>
                <a:srgbClr val="4F9FF5">
                  <a:alpha val="71765"/>
                </a:srgbClr>
              </a:solidFill>
            </p:spPr>
          </p:sp>
          <p:sp>
            <p:nvSpPr>
              <p:cNvPr name="TextBox 19" id="19"/>
              <p:cNvSpPr txBox="true"/>
              <p:nvPr/>
            </p:nvSpPr>
            <p:spPr>
              <a:xfrm>
                <a:off x="0" y="28575"/>
                <a:ext cx="5612781" cy="357238"/>
              </a:xfrm>
              <a:prstGeom prst="rect">
                <a:avLst/>
              </a:prstGeom>
            </p:spPr>
            <p:txBody>
              <a:bodyPr anchor="ctr" rtlCol="false" tIns="50800" lIns="50800" bIns="50800" rIns="50800"/>
              <a:lstStyle/>
              <a:p>
                <a:pPr algn="ctr">
                  <a:lnSpc>
                    <a:spcPts val="2661"/>
                  </a:lnSpc>
                </a:pPr>
              </a:p>
            </p:txBody>
          </p:sp>
        </p:grpSp>
        <p:sp>
          <p:nvSpPr>
            <p:cNvPr name="TextBox 20" id="20"/>
            <p:cNvSpPr txBox="true"/>
            <p:nvPr/>
          </p:nvSpPr>
          <p:spPr>
            <a:xfrm rot="0">
              <a:off x="14207353" y="378180"/>
              <a:ext cx="13427312" cy="1289337"/>
            </a:xfrm>
            <a:prstGeom prst="rect">
              <a:avLst/>
            </a:prstGeom>
          </p:spPr>
          <p:txBody>
            <a:bodyPr anchor="t" rtlCol="false" tIns="0" lIns="0" bIns="0" rIns="0">
              <a:spAutoFit/>
            </a:bodyPr>
            <a:lstStyle/>
            <a:p>
              <a:pPr algn="ctr">
                <a:lnSpc>
                  <a:spcPts val="6470"/>
                </a:lnSpc>
                <a:spcBef>
                  <a:spcPct val="0"/>
                </a:spcBef>
              </a:pPr>
              <a:r>
                <a:rPr lang="en-US" sz="6221">
                  <a:solidFill>
                    <a:srgbClr val="F0F7FE"/>
                  </a:solidFill>
                  <a:latin typeface="Bungee"/>
                  <a:ea typeface="Bungee"/>
                  <a:cs typeface="Bungee"/>
                  <a:sym typeface="Bungee"/>
                </a:rPr>
                <a:t>YÊU CẦU BÀI TOÁN</a:t>
              </a:r>
            </a:p>
          </p:txBody>
        </p:sp>
      </p:grpSp>
      <p:sp>
        <p:nvSpPr>
          <p:cNvPr name="TextBox 21" id="21"/>
          <p:cNvSpPr txBox="true"/>
          <p:nvPr/>
        </p:nvSpPr>
        <p:spPr>
          <a:xfrm rot="0">
            <a:off x="8965468" y="4572551"/>
            <a:ext cx="7626917" cy="9144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Ảnh đầu vào có 3 kênh màu với kích thước 227x227 (Chuẩn AlexNet)</a:t>
            </a:r>
          </a:p>
        </p:txBody>
      </p:sp>
      <p:sp>
        <p:nvSpPr>
          <p:cNvPr name="TextBox 22" id="22"/>
          <p:cNvSpPr txBox="true"/>
          <p:nvPr/>
        </p:nvSpPr>
        <p:spPr>
          <a:xfrm rot="0">
            <a:off x="8980576" y="5574690"/>
            <a:ext cx="7626917" cy="13716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Mỗi ảnh là một biển báo giao thông từ tập dữ liệu GTSRB và đã được xử lý và chuẩn hóa.</a:t>
            </a:r>
          </a:p>
          <a:p>
            <a:pPr algn="l">
              <a:lnSpc>
                <a:spcPts val="3674"/>
              </a:lnSpc>
            </a:pPr>
          </a:p>
        </p:txBody>
      </p:sp>
      <p:sp>
        <p:nvSpPr>
          <p:cNvPr name="TextBox 23" id="23"/>
          <p:cNvSpPr txBox="true"/>
          <p:nvPr/>
        </p:nvSpPr>
        <p:spPr>
          <a:xfrm rot="0">
            <a:off x="8980576" y="7560530"/>
            <a:ext cx="7626917" cy="13716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Mô hình dự đoán 5 lớp biển báo (0-4), tương ứng với 5 giá trị đầu ra.</a:t>
            </a:r>
          </a:p>
          <a:p>
            <a:pPr algn="l">
              <a:lnSpc>
                <a:spcPts val="3674"/>
              </a:lnSpc>
            </a:pPr>
          </a:p>
        </p:txBody>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Freeform 2" id="2"/>
          <p:cNvSpPr/>
          <p:nvPr/>
        </p:nvSpPr>
        <p:spPr>
          <a:xfrm flipH="false" flipV="false" rot="0">
            <a:off x="15125659" y="1332965"/>
            <a:ext cx="2232436" cy="2263560"/>
          </a:xfrm>
          <a:custGeom>
            <a:avLst/>
            <a:gdLst/>
            <a:ahLst/>
            <a:cxnLst/>
            <a:rect r="r" b="b" t="t" l="l"/>
            <a:pathLst>
              <a:path h="2263560" w="2232436">
                <a:moveTo>
                  <a:pt x="0" y="0"/>
                </a:moveTo>
                <a:lnTo>
                  <a:pt x="2232436" y="0"/>
                </a:lnTo>
                <a:lnTo>
                  <a:pt x="2232436" y="2263559"/>
                </a:lnTo>
                <a:lnTo>
                  <a:pt x="0" y="2263559"/>
                </a:lnTo>
                <a:lnTo>
                  <a:pt x="0" y="0"/>
                </a:lnTo>
                <a:close/>
              </a:path>
            </a:pathLst>
          </a:custGeom>
          <a:blipFill>
            <a:blip r:embed="rId2">
              <a:alphaModFix amt="71000"/>
            </a:blip>
            <a:stretch>
              <a:fillRect l="0" t="0" r="0" b="0"/>
            </a:stretch>
          </a:blipFill>
        </p:spPr>
      </p:sp>
      <p:sp>
        <p:nvSpPr>
          <p:cNvPr name="Freeform 3" id="3"/>
          <p:cNvSpPr/>
          <p:nvPr/>
        </p:nvSpPr>
        <p:spPr>
          <a:xfrm flipH="false" flipV="false" rot="0">
            <a:off x="17015150" y="3026441"/>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sp>
        <p:nvSpPr>
          <p:cNvPr name="Freeform 4" id="4"/>
          <p:cNvSpPr/>
          <p:nvPr/>
        </p:nvSpPr>
        <p:spPr>
          <a:xfrm flipH="false" flipV="false" rot="0">
            <a:off x="15906066" y="6478896"/>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grpSp>
        <p:nvGrpSpPr>
          <p:cNvPr name="Group 5" id="5"/>
          <p:cNvGrpSpPr/>
          <p:nvPr/>
        </p:nvGrpSpPr>
        <p:grpSpPr>
          <a:xfrm rot="0">
            <a:off x="0" y="100812"/>
            <a:ext cx="7518118" cy="765428"/>
            <a:chOff x="0" y="0"/>
            <a:chExt cx="10024157" cy="1020571"/>
          </a:xfrm>
        </p:grpSpPr>
        <p:sp>
          <p:nvSpPr>
            <p:cNvPr name="Freeform 6" id="6"/>
            <p:cNvSpPr/>
            <p:nvPr/>
          </p:nvSpPr>
          <p:spPr>
            <a:xfrm flipH="false" flipV="false" rot="0">
              <a:off x="0" y="0"/>
              <a:ext cx="1744464" cy="1020571"/>
            </a:xfrm>
            <a:custGeom>
              <a:avLst/>
              <a:gdLst/>
              <a:ahLst/>
              <a:cxnLst/>
              <a:rect r="r" b="b" t="t" l="l"/>
              <a:pathLst>
                <a:path h="1020571" w="1744464">
                  <a:moveTo>
                    <a:pt x="0" y="0"/>
                  </a:moveTo>
                  <a:lnTo>
                    <a:pt x="1744464" y="0"/>
                  </a:lnTo>
                  <a:lnTo>
                    <a:pt x="1744464" y="1020571"/>
                  </a:lnTo>
                  <a:lnTo>
                    <a:pt x="0" y="1020571"/>
                  </a:lnTo>
                  <a:lnTo>
                    <a:pt x="0" y="0"/>
                  </a:lnTo>
                  <a:close/>
                </a:path>
              </a:pathLst>
            </a:custGeom>
            <a:blipFill>
              <a:blip r:embed="rId3"/>
              <a:stretch>
                <a:fillRect l="0" t="0" r="0" b="0"/>
              </a:stretch>
            </a:blipFill>
          </p:spPr>
        </p:sp>
        <p:sp>
          <p:nvSpPr>
            <p:cNvPr name="TextBox 7" id="7"/>
            <p:cNvSpPr txBox="true"/>
            <p:nvPr/>
          </p:nvSpPr>
          <p:spPr>
            <a:xfrm rot="0">
              <a:off x="1314589" y="37325"/>
              <a:ext cx="8709568" cy="483447"/>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grpSp>
      <p:grpSp>
        <p:nvGrpSpPr>
          <p:cNvPr name="Group 8" id="8"/>
          <p:cNvGrpSpPr/>
          <p:nvPr/>
        </p:nvGrpSpPr>
        <p:grpSpPr>
          <a:xfrm rot="0">
            <a:off x="-3543241" y="521128"/>
            <a:ext cx="21831241" cy="1623674"/>
            <a:chOff x="0" y="0"/>
            <a:chExt cx="5749792" cy="427634"/>
          </a:xfrm>
        </p:grpSpPr>
        <p:sp>
          <p:nvSpPr>
            <p:cNvPr name="Freeform 9" id="9"/>
            <p:cNvSpPr/>
            <p:nvPr/>
          </p:nvSpPr>
          <p:spPr>
            <a:xfrm flipH="false" flipV="false" rot="0">
              <a:off x="0" y="0"/>
              <a:ext cx="5749792" cy="427634"/>
            </a:xfrm>
            <a:custGeom>
              <a:avLst/>
              <a:gdLst/>
              <a:ahLst/>
              <a:cxnLst/>
              <a:rect r="r" b="b" t="t" l="l"/>
              <a:pathLst>
                <a:path h="427634" w="5749792">
                  <a:moveTo>
                    <a:pt x="0" y="0"/>
                  </a:moveTo>
                  <a:lnTo>
                    <a:pt x="5749792" y="0"/>
                  </a:lnTo>
                  <a:lnTo>
                    <a:pt x="5749792" y="427634"/>
                  </a:lnTo>
                  <a:lnTo>
                    <a:pt x="0" y="427634"/>
                  </a:lnTo>
                  <a:close/>
                </a:path>
              </a:pathLst>
            </a:custGeom>
            <a:solidFill>
              <a:srgbClr val="4F9FF5">
                <a:alpha val="71765"/>
              </a:srgbClr>
            </a:solidFill>
          </p:spPr>
        </p:sp>
        <p:sp>
          <p:nvSpPr>
            <p:cNvPr name="TextBox 10" id="10"/>
            <p:cNvSpPr txBox="true"/>
            <p:nvPr/>
          </p:nvSpPr>
          <p:spPr>
            <a:xfrm>
              <a:off x="0" y="38100"/>
              <a:ext cx="5749792" cy="389534"/>
            </a:xfrm>
            <a:prstGeom prst="rect">
              <a:avLst/>
            </a:prstGeom>
          </p:spPr>
          <p:txBody>
            <a:bodyPr anchor="ctr" rtlCol="false" tIns="50800" lIns="50800" bIns="50800" rIns="50800"/>
            <a:lstStyle/>
            <a:p>
              <a:pPr algn="ctr">
                <a:lnSpc>
                  <a:spcPts val="6468"/>
                </a:lnSpc>
              </a:pPr>
              <a:r>
                <a:rPr lang="en-US" sz="6219">
                  <a:solidFill>
                    <a:srgbClr val="FEFEFE">
                      <a:alpha val="71765"/>
                    </a:srgbClr>
                  </a:solidFill>
                  <a:latin typeface="Poppins"/>
                  <a:ea typeface="Poppins"/>
                  <a:cs typeface="Poppins"/>
                  <a:sym typeface="Poppins"/>
                </a:rPr>
                <a:t>KIẾN TRÚC ALEXNET</a:t>
              </a:r>
            </a:p>
          </p:txBody>
        </p:sp>
      </p:grpSp>
      <p:grpSp>
        <p:nvGrpSpPr>
          <p:cNvPr name="Group 11" id="11"/>
          <p:cNvGrpSpPr/>
          <p:nvPr/>
        </p:nvGrpSpPr>
        <p:grpSpPr>
          <a:xfrm rot="0">
            <a:off x="1175755" y="2627790"/>
            <a:ext cx="357065" cy="357065"/>
            <a:chOff x="0" y="0"/>
            <a:chExt cx="94042" cy="94042"/>
          </a:xfrm>
        </p:grpSpPr>
        <p:sp>
          <p:nvSpPr>
            <p:cNvPr name="Freeform 12" id="12"/>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F74949"/>
            </a:solidFill>
          </p:spPr>
        </p:sp>
        <p:sp>
          <p:nvSpPr>
            <p:cNvPr name="TextBox 13" id="13"/>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grpSp>
        <p:nvGrpSpPr>
          <p:cNvPr name="Group 14" id="14"/>
          <p:cNvGrpSpPr/>
          <p:nvPr/>
        </p:nvGrpSpPr>
        <p:grpSpPr>
          <a:xfrm rot="0">
            <a:off x="1175755" y="4901303"/>
            <a:ext cx="357065" cy="357065"/>
            <a:chOff x="0" y="0"/>
            <a:chExt cx="94042" cy="94042"/>
          </a:xfrm>
        </p:grpSpPr>
        <p:sp>
          <p:nvSpPr>
            <p:cNvPr name="Freeform 15" id="15"/>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F74949"/>
            </a:solidFill>
          </p:spPr>
        </p:sp>
        <p:sp>
          <p:nvSpPr>
            <p:cNvPr name="TextBox 16" id="16"/>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grpSp>
        <p:nvGrpSpPr>
          <p:cNvPr name="Group 17" id="17"/>
          <p:cNvGrpSpPr/>
          <p:nvPr/>
        </p:nvGrpSpPr>
        <p:grpSpPr>
          <a:xfrm rot="0">
            <a:off x="1175755" y="7111612"/>
            <a:ext cx="357065" cy="357065"/>
            <a:chOff x="0" y="0"/>
            <a:chExt cx="94042" cy="94042"/>
          </a:xfrm>
        </p:grpSpPr>
        <p:sp>
          <p:nvSpPr>
            <p:cNvPr name="Freeform 18" id="18"/>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F74949"/>
            </a:solidFill>
          </p:spPr>
        </p:sp>
        <p:sp>
          <p:nvSpPr>
            <p:cNvPr name="TextBox 19" id="19"/>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Freeform 20" id="20"/>
          <p:cNvSpPr/>
          <p:nvPr/>
        </p:nvSpPr>
        <p:spPr>
          <a:xfrm flipH="false" flipV="false" rot="0">
            <a:off x="10267092" y="2144802"/>
            <a:ext cx="6369866" cy="8413928"/>
          </a:xfrm>
          <a:custGeom>
            <a:avLst/>
            <a:gdLst/>
            <a:ahLst/>
            <a:cxnLst/>
            <a:rect r="r" b="b" t="t" l="l"/>
            <a:pathLst>
              <a:path h="8413928" w="6369866">
                <a:moveTo>
                  <a:pt x="0" y="0"/>
                </a:moveTo>
                <a:lnTo>
                  <a:pt x="6369866" y="0"/>
                </a:lnTo>
                <a:lnTo>
                  <a:pt x="6369866" y="8413928"/>
                </a:lnTo>
                <a:lnTo>
                  <a:pt x="0" y="8413928"/>
                </a:lnTo>
                <a:lnTo>
                  <a:pt x="0" y="0"/>
                </a:lnTo>
                <a:close/>
              </a:path>
            </a:pathLst>
          </a:custGeom>
          <a:blipFill>
            <a:blip r:embed="rId4"/>
            <a:stretch>
              <a:fillRect l="0" t="0" r="0" b="0"/>
            </a:stretch>
          </a:blipFill>
        </p:spPr>
      </p:sp>
      <p:sp>
        <p:nvSpPr>
          <p:cNvPr name="TextBox 21" id="21"/>
          <p:cNvSpPr txBox="true"/>
          <p:nvPr/>
        </p:nvSpPr>
        <p:spPr>
          <a:xfrm rot="0">
            <a:off x="1885826" y="2542065"/>
            <a:ext cx="5503068" cy="4572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Mô hình AlexNet có 8 lớp học sâu</a:t>
            </a:r>
          </a:p>
        </p:txBody>
      </p:sp>
      <p:sp>
        <p:nvSpPr>
          <p:cNvPr name="TextBox 22" id="22"/>
          <p:cNvSpPr txBox="true"/>
          <p:nvPr/>
        </p:nvSpPr>
        <p:spPr>
          <a:xfrm rot="0">
            <a:off x="1934161" y="4815578"/>
            <a:ext cx="5503068" cy="4572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Lớp trung gian</a:t>
            </a:r>
          </a:p>
        </p:txBody>
      </p:sp>
      <p:sp>
        <p:nvSpPr>
          <p:cNvPr name="TextBox 23" id="23"/>
          <p:cNvSpPr txBox="true"/>
          <p:nvPr/>
        </p:nvSpPr>
        <p:spPr>
          <a:xfrm rot="0">
            <a:off x="1175755" y="3341857"/>
            <a:ext cx="7731562" cy="996950"/>
          </a:xfrm>
          <a:prstGeom prst="rect">
            <a:avLst/>
          </a:prstGeom>
        </p:spPr>
        <p:txBody>
          <a:bodyPr anchor="t" rtlCol="false" tIns="0" lIns="0" bIns="0" rIns="0">
            <a:spAutoFit/>
          </a:bodyPr>
          <a:lstStyle/>
          <a:p>
            <a:pPr algn="l">
              <a:lnSpc>
                <a:spcPts val="3999"/>
              </a:lnSpc>
            </a:pPr>
            <a:r>
              <a:rPr lang="en-US" sz="2499">
                <a:solidFill>
                  <a:srgbClr val="000000"/>
                </a:solidFill>
                <a:latin typeface="Poppins"/>
                <a:ea typeface="Poppins"/>
                <a:cs typeface="Poppins"/>
                <a:sym typeface="Poppins"/>
              </a:rPr>
              <a:t>5 lớp Convolution (Conv) để trích xuất đặc trưng.</a:t>
            </a:r>
          </a:p>
          <a:p>
            <a:pPr algn="l">
              <a:lnSpc>
                <a:spcPts val="3999"/>
              </a:lnSpc>
            </a:pPr>
            <a:r>
              <a:rPr lang="en-US" sz="2499">
                <a:solidFill>
                  <a:srgbClr val="000000"/>
                </a:solidFill>
                <a:latin typeface="Poppins"/>
                <a:ea typeface="Poppins"/>
                <a:cs typeface="Poppins"/>
                <a:sym typeface="Poppins"/>
              </a:rPr>
              <a:t>3 lớp Fully Connected (FC) để phân loại.</a:t>
            </a:r>
          </a:p>
        </p:txBody>
      </p:sp>
      <p:sp>
        <p:nvSpPr>
          <p:cNvPr name="TextBox 24" id="24"/>
          <p:cNvSpPr txBox="true"/>
          <p:nvPr/>
        </p:nvSpPr>
        <p:spPr>
          <a:xfrm rot="0">
            <a:off x="1175755" y="5552687"/>
            <a:ext cx="7731562" cy="996950"/>
          </a:xfrm>
          <a:prstGeom prst="rect">
            <a:avLst/>
          </a:prstGeom>
        </p:spPr>
        <p:txBody>
          <a:bodyPr anchor="t" rtlCol="false" tIns="0" lIns="0" bIns="0" rIns="0">
            <a:spAutoFit/>
          </a:bodyPr>
          <a:lstStyle/>
          <a:p>
            <a:pPr algn="l">
              <a:lnSpc>
                <a:spcPts val="3999"/>
              </a:lnSpc>
            </a:pPr>
            <a:r>
              <a:rPr lang="en-US" sz="2499">
                <a:solidFill>
                  <a:srgbClr val="000000"/>
                </a:solidFill>
                <a:latin typeface="Poppins"/>
                <a:ea typeface="Poppins"/>
                <a:cs typeface="Poppins"/>
                <a:sym typeface="Poppins"/>
              </a:rPr>
              <a:t>Áp dụng Dropout để giảm overfitting</a:t>
            </a:r>
          </a:p>
          <a:p>
            <a:pPr algn="l">
              <a:lnSpc>
                <a:spcPts val="3999"/>
              </a:lnSpc>
            </a:pPr>
            <a:r>
              <a:rPr lang="en-US" sz="2499">
                <a:solidFill>
                  <a:srgbClr val="000000"/>
                </a:solidFill>
                <a:latin typeface="Poppins"/>
                <a:ea typeface="Poppins"/>
                <a:cs typeface="Poppins"/>
                <a:sym typeface="Poppins"/>
              </a:rPr>
              <a:t>Dùng MaxPooling để giảm kích thước đặc trưng</a:t>
            </a:r>
          </a:p>
        </p:txBody>
      </p:sp>
      <p:sp>
        <p:nvSpPr>
          <p:cNvPr name="TextBox 25" id="25"/>
          <p:cNvSpPr txBox="true"/>
          <p:nvPr/>
        </p:nvSpPr>
        <p:spPr>
          <a:xfrm rot="0">
            <a:off x="1934161" y="7025887"/>
            <a:ext cx="5972464" cy="4572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Hàm kích hoạt (Activation function)</a:t>
            </a:r>
          </a:p>
        </p:txBody>
      </p:sp>
      <p:sp>
        <p:nvSpPr>
          <p:cNvPr name="TextBox 26" id="26"/>
          <p:cNvSpPr txBox="true"/>
          <p:nvPr/>
        </p:nvSpPr>
        <p:spPr>
          <a:xfrm rot="0">
            <a:off x="1175755" y="7797412"/>
            <a:ext cx="7731562" cy="2006600"/>
          </a:xfrm>
          <a:prstGeom prst="rect">
            <a:avLst/>
          </a:prstGeom>
        </p:spPr>
        <p:txBody>
          <a:bodyPr anchor="t" rtlCol="false" tIns="0" lIns="0" bIns="0" rIns="0">
            <a:spAutoFit/>
          </a:bodyPr>
          <a:lstStyle/>
          <a:p>
            <a:pPr algn="l">
              <a:lnSpc>
                <a:spcPts val="3999"/>
              </a:lnSpc>
            </a:pPr>
            <a:r>
              <a:rPr lang="en-US" sz="2499">
                <a:solidFill>
                  <a:srgbClr val="000000"/>
                </a:solidFill>
                <a:latin typeface="Poppins"/>
                <a:ea typeface="Poppins"/>
                <a:cs typeface="Poppins"/>
                <a:sym typeface="Poppins"/>
              </a:rPr>
              <a:t>ReLu trong tất cả các lớp ẩn: loại bỏ giá trị âm và giữ giá trị dương</a:t>
            </a:r>
          </a:p>
          <a:p>
            <a:pPr algn="l">
              <a:lnSpc>
                <a:spcPts val="3999"/>
              </a:lnSpc>
            </a:pPr>
            <a:r>
              <a:rPr lang="en-US" sz="2499">
                <a:solidFill>
                  <a:srgbClr val="000000"/>
                </a:solidFill>
                <a:latin typeface="Poppins"/>
                <a:ea typeface="Poppins"/>
                <a:cs typeface="Poppins"/>
                <a:sym typeface="Poppins"/>
              </a:rPr>
              <a:t>Softmax để dự đoán lớp đầu ra</a:t>
            </a:r>
          </a:p>
          <a:p>
            <a:pPr algn="l">
              <a:lnSpc>
                <a:spcPts val="3999"/>
              </a:lnSpc>
            </a:pP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263774" y="-842039"/>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10810" y="-155024"/>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697500" y="1794128"/>
            <a:ext cx="21311029" cy="2105609"/>
            <a:chOff x="0" y="0"/>
            <a:chExt cx="5612781" cy="554564"/>
          </a:xfrm>
        </p:grpSpPr>
        <p:sp>
          <p:nvSpPr>
            <p:cNvPr name="Freeform 5" id="5"/>
            <p:cNvSpPr/>
            <p:nvPr/>
          </p:nvSpPr>
          <p:spPr>
            <a:xfrm flipH="false" flipV="false" rot="0">
              <a:off x="0" y="0"/>
              <a:ext cx="5612781" cy="554564"/>
            </a:xfrm>
            <a:custGeom>
              <a:avLst/>
              <a:gdLst/>
              <a:ahLst/>
              <a:cxnLst/>
              <a:rect r="r" b="b" t="t" l="l"/>
              <a:pathLst>
                <a:path h="554564" w="5612781">
                  <a:moveTo>
                    <a:pt x="0" y="0"/>
                  </a:moveTo>
                  <a:lnTo>
                    <a:pt x="5612781" y="0"/>
                  </a:lnTo>
                  <a:lnTo>
                    <a:pt x="5612781" y="554564"/>
                  </a:lnTo>
                  <a:lnTo>
                    <a:pt x="0" y="554564"/>
                  </a:lnTo>
                  <a:close/>
                </a:path>
              </a:pathLst>
            </a:custGeom>
            <a:solidFill>
              <a:srgbClr val="D15353">
                <a:alpha val="71765"/>
              </a:srgbClr>
            </a:solidFill>
          </p:spPr>
        </p:sp>
        <p:sp>
          <p:nvSpPr>
            <p:cNvPr name="TextBox 6" id="6"/>
            <p:cNvSpPr txBox="true"/>
            <p:nvPr/>
          </p:nvSpPr>
          <p:spPr>
            <a:xfrm>
              <a:off x="0" y="28575"/>
              <a:ext cx="5612781" cy="525989"/>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16872140" y="1464854"/>
            <a:ext cx="2549517" cy="2585062"/>
          </a:xfrm>
          <a:custGeom>
            <a:avLst/>
            <a:gdLst/>
            <a:ahLst/>
            <a:cxnLst/>
            <a:rect r="r" b="b" t="t" l="l"/>
            <a:pathLst>
              <a:path h="2585062" w="2549517">
                <a:moveTo>
                  <a:pt x="0" y="0"/>
                </a:moveTo>
                <a:lnTo>
                  <a:pt x="2549517" y="0"/>
                </a:lnTo>
                <a:lnTo>
                  <a:pt x="2549517" y="2585062"/>
                </a:lnTo>
                <a:lnTo>
                  <a:pt x="0" y="2585062"/>
                </a:lnTo>
                <a:lnTo>
                  <a:pt x="0" y="0"/>
                </a:lnTo>
                <a:close/>
              </a:path>
            </a:pathLst>
          </a:custGeom>
          <a:blipFill>
            <a:blip r:embed="rId4">
              <a:alphaModFix amt="71000"/>
            </a:blip>
            <a:stretch>
              <a:fillRect l="0" t="0" r="0" b="0"/>
            </a:stretch>
          </a:blipFill>
        </p:spPr>
      </p:sp>
      <p:sp>
        <p:nvSpPr>
          <p:cNvPr name="Freeform 8" id="8"/>
          <p:cNvSpPr/>
          <p:nvPr/>
        </p:nvSpPr>
        <p:spPr>
          <a:xfrm flipH="false" flipV="false" rot="0">
            <a:off x="-212617" y="8649970"/>
            <a:ext cx="2549517" cy="2585062"/>
          </a:xfrm>
          <a:custGeom>
            <a:avLst/>
            <a:gdLst/>
            <a:ahLst/>
            <a:cxnLst/>
            <a:rect r="r" b="b" t="t" l="l"/>
            <a:pathLst>
              <a:path h="2585062" w="2549517">
                <a:moveTo>
                  <a:pt x="0" y="0"/>
                </a:moveTo>
                <a:lnTo>
                  <a:pt x="2549517" y="0"/>
                </a:lnTo>
                <a:lnTo>
                  <a:pt x="2549517" y="2585061"/>
                </a:lnTo>
                <a:lnTo>
                  <a:pt x="0" y="2585061"/>
                </a:lnTo>
                <a:lnTo>
                  <a:pt x="0" y="0"/>
                </a:lnTo>
                <a:close/>
              </a:path>
            </a:pathLst>
          </a:custGeom>
          <a:blipFill>
            <a:blip r:embed="rId4">
              <a:alphaModFix amt="71000"/>
            </a:blip>
            <a:stretch>
              <a:fillRect l="0" t="0" r="0" b="0"/>
            </a:stretch>
          </a:blipFill>
        </p:spPr>
      </p:sp>
      <p:grpSp>
        <p:nvGrpSpPr>
          <p:cNvPr name="Group 9" id="9"/>
          <p:cNvGrpSpPr/>
          <p:nvPr/>
        </p:nvGrpSpPr>
        <p:grpSpPr>
          <a:xfrm rot="0">
            <a:off x="5016868" y="4415252"/>
            <a:ext cx="480380" cy="587647"/>
            <a:chOff x="0" y="0"/>
            <a:chExt cx="126520" cy="154771"/>
          </a:xfrm>
        </p:grpSpPr>
        <p:sp>
          <p:nvSpPr>
            <p:cNvPr name="Freeform 10" id="10"/>
            <p:cNvSpPr/>
            <p:nvPr/>
          </p:nvSpPr>
          <p:spPr>
            <a:xfrm flipH="false" flipV="false" rot="0">
              <a:off x="0" y="0"/>
              <a:ext cx="126520" cy="154771"/>
            </a:xfrm>
            <a:custGeom>
              <a:avLst/>
              <a:gdLst/>
              <a:ahLst/>
              <a:cxnLst/>
              <a:rect r="r" b="b" t="t" l="l"/>
              <a:pathLst>
                <a:path h="154771" w="126520">
                  <a:moveTo>
                    <a:pt x="0" y="0"/>
                  </a:moveTo>
                  <a:lnTo>
                    <a:pt x="126520" y="0"/>
                  </a:lnTo>
                  <a:lnTo>
                    <a:pt x="126520" y="154771"/>
                  </a:lnTo>
                  <a:lnTo>
                    <a:pt x="0" y="154771"/>
                  </a:lnTo>
                  <a:close/>
                </a:path>
              </a:pathLst>
            </a:custGeom>
            <a:solidFill>
              <a:srgbClr val="DC3C4D"/>
            </a:solidFill>
          </p:spPr>
        </p:sp>
        <p:sp>
          <p:nvSpPr>
            <p:cNvPr name="TextBox 11" id="11"/>
            <p:cNvSpPr txBox="true"/>
            <p:nvPr/>
          </p:nvSpPr>
          <p:spPr>
            <a:xfrm>
              <a:off x="0" y="28575"/>
              <a:ext cx="126520" cy="126196"/>
            </a:xfrm>
            <a:prstGeom prst="rect">
              <a:avLst/>
            </a:prstGeom>
          </p:spPr>
          <p:txBody>
            <a:bodyPr anchor="ctr" rtlCol="false" tIns="50800" lIns="50800" bIns="50800" rIns="50800"/>
            <a:lstStyle/>
            <a:p>
              <a:pPr algn="ctr">
                <a:lnSpc>
                  <a:spcPts val="2661"/>
                </a:lnSpc>
              </a:pPr>
              <a:r>
                <a:rPr lang="en-US" b="true" sz="2558">
                  <a:solidFill>
                    <a:srgbClr val="F4F4F4"/>
                  </a:solidFill>
                  <a:latin typeface="Raleway Bold"/>
                  <a:ea typeface="Raleway Bold"/>
                  <a:cs typeface="Raleway Bold"/>
                  <a:sym typeface="Raleway Bold"/>
                </a:rPr>
                <a:t>1</a:t>
              </a:r>
            </a:p>
          </p:txBody>
        </p:sp>
      </p:grpSp>
      <p:sp>
        <p:nvSpPr>
          <p:cNvPr name="Freeform 12" id="12"/>
          <p:cNvSpPr/>
          <p:nvPr/>
        </p:nvSpPr>
        <p:spPr>
          <a:xfrm flipH="false" flipV="false" rot="0">
            <a:off x="2336900" y="1028700"/>
            <a:ext cx="1308348" cy="765428"/>
          </a:xfrm>
          <a:custGeom>
            <a:avLst/>
            <a:gdLst/>
            <a:ahLst/>
            <a:cxnLst/>
            <a:rect r="r" b="b" t="t" l="l"/>
            <a:pathLst>
              <a:path h="765428" w="1308348">
                <a:moveTo>
                  <a:pt x="0" y="0"/>
                </a:moveTo>
                <a:lnTo>
                  <a:pt x="1308348" y="0"/>
                </a:lnTo>
                <a:lnTo>
                  <a:pt x="1308348" y="765428"/>
                </a:lnTo>
                <a:lnTo>
                  <a:pt x="0" y="765428"/>
                </a:lnTo>
                <a:lnTo>
                  <a:pt x="0" y="0"/>
                </a:lnTo>
                <a:close/>
              </a:path>
            </a:pathLst>
          </a:custGeom>
          <a:blipFill>
            <a:blip r:embed="rId5"/>
            <a:stretch>
              <a:fillRect l="0" t="0" r="0" b="0"/>
            </a:stretch>
          </a:blipFill>
        </p:spPr>
      </p:sp>
      <p:grpSp>
        <p:nvGrpSpPr>
          <p:cNvPr name="Group 13" id="13"/>
          <p:cNvGrpSpPr/>
          <p:nvPr/>
        </p:nvGrpSpPr>
        <p:grpSpPr>
          <a:xfrm rot="0">
            <a:off x="5011095" y="5754678"/>
            <a:ext cx="480380" cy="587647"/>
            <a:chOff x="0" y="0"/>
            <a:chExt cx="126520" cy="154771"/>
          </a:xfrm>
        </p:grpSpPr>
        <p:sp>
          <p:nvSpPr>
            <p:cNvPr name="Freeform 14" id="14"/>
            <p:cNvSpPr/>
            <p:nvPr/>
          </p:nvSpPr>
          <p:spPr>
            <a:xfrm flipH="false" flipV="false" rot="0">
              <a:off x="0" y="0"/>
              <a:ext cx="126520" cy="154771"/>
            </a:xfrm>
            <a:custGeom>
              <a:avLst/>
              <a:gdLst/>
              <a:ahLst/>
              <a:cxnLst/>
              <a:rect r="r" b="b" t="t" l="l"/>
              <a:pathLst>
                <a:path h="154771" w="126520">
                  <a:moveTo>
                    <a:pt x="0" y="0"/>
                  </a:moveTo>
                  <a:lnTo>
                    <a:pt x="126520" y="0"/>
                  </a:lnTo>
                  <a:lnTo>
                    <a:pt x="126520" y="154771"/>
                  </a:lnTo>
                  <a:lnTo>
                    <a:pt x="0" y="154771"/>
                  </a:lnTo>
                  <a:close/>
                </a:path>
              </a:pathLst>
            </a:custGeom>
            <a:solidFill>
              <a:srgbClr val="DC3C4D"/>
            </a:solidFill>
          </p:spPr>
        </p:sp>
        <p:sp>
          <p:nvSpPr>
            <p:cNvPr name="TextBox 15" id="15"/>
            <p:cNvSpPr txBox="true"/>
            <p:nvPr/>
          </p:nvSpPr>
          <p:spPr>
            <a:xfrm>
              <a:off x="0" y="28575"/>
              <a:ext cx="126520" cy="126196"/>
            </a:xfrm>
            <a:prstGeom prst="rect">
              <a:avLst/>
            </a:prstGeom>
          </p:spPr>
          <p:txBody>
            <a:bodyPr anchor="ctr" rtlCol="false" tIns="50800" lIns="50800" bIns="50800" rIns="50800"/>
            <a:lstStyle/>
            <a:p>
              <a:pPr algn="ctr">
                <a:lnSpc>
                  <a:spcPts val="2661"/>
                </a:lnSpc>
              </a:pPr>
              <a:r>
                <a:rPr lang="en-US" b="true" sz="2558">
                  <a:solidFill>
                    <a:srgbClr val="F4F4F4"/>
                  </a:solidFill>
                  <a:latin typeface="Raleway Bold"/>
                  <a:ea typeface="Raleway Bold"/>
                  <a:cs typeface="Raleway Bold"/>
                  <a:sym typeface="Raleway Bold"/>
                </a:rPr>
                <a:t>2</a:t>
              </a:r>
            </a:p>
          </p:txBody>
        </p:sp>
      </p:grpSp>
      <p:grpSp>
        <p:nvGrpSpPr>
          <p:cNvPr name="Group 16" id="16"/>
          <p:cNvGrpSpPr/>
          <p:nvPr/>
        </p:nvGrpSpPr>
        <p:grpSpPr>
          <a:xfrm rot="0">
            <a:off x="5016868" y="6883908"/>
            <a:ext cx="480380" cy="587647"/>
            <a:chOff x="0" y="0"/>
            <a:chExt cx="126520" cy="154771"/>
          </a:xfrm>
        </p:grpSpPr>
        <p:sp>
          <p:nvSpPr>
            <p:cNvPr name="Freeform 17" id="17"/>
            <p:cNvSpPr/>
            <p:nvPr/>
          </p:nvSpPr>
          <p:spPr>
            <a:xfrm flipH="false" flipV="false" rot="0">
              <a:off x="0" y="0"/>
              <a:ext cx="126520" cy="154771"/>
            </a:xfrm>
            <a:custGeom>
              <a:avLst/>
              <a:gdLst/>
              <a:ahLst/>
              <a:cxnLst/>
              <a:rect r="r" b="b" t="t" l="l"/>
              <a:pathLst>
                <a:path h="154771" w="126520">
                  <a:moveTo>
                    <a:pt x="0" y="0"/>
                  </a:moveTo>
                  <a:lnTo>
                    <a:pt x="126520" y="0"/>
                  </a:lnTo>
                  <a:lnTo>
                    <a:pt x="126520" y="154771"/>
                  </a:lnTo>
                  <a:lnTo>
                    <a:pt x="0" y="154771"/>
                  </a:lnTo>
                  <a:close/>
                </a:path>
              </a:pathLst>
            </a:custGeom>
            <a:solidFill>
              <a:srgbClr val="DC3C4D"/>
            </a:solidFill>
          </p:spPr>
        </p:sp>
        <p:sp>
          <p:nvSpPr>
            <p:cNvPr name="TextBox 18" id="18"/>
            <p:cNvSpPr txBox="true"/>
            <p:nvPr/>
          </p:nvSpPr>
          <p:spPr>
            <a:xfrm>
              <a:off x="0" y="28575"/>
              <a:ext cx="126520" cy="126196"/>
            </a:xfrm>
            <a:prstGeom prst="rect">
              <a:avLst/>
            </a:prstGeom>
          </p:spPr>
          <p:txBody>
            <a:bodyPr anchor="ctr" rtlCol="false" tIns="50800" lIns="50800" bIns="50800" rIns="50800"/>
            <a:lstStyle/>
            <a:p>
              <a:pPr algn="ctr">
                <a:lnSpc>
                  <a:spcPts val="2661"/>
                </a:lnSpc>
              </a:pPr>
              <a:r>
                <a:rPr lang="en-US" b="true" sz="2558">
                  <a:solidFill>
                    <a:srgbClr val="F4F4F4"/>
                  </a:solidFill>
                  <a:latin typeface="Raleway Bold"/>
                  <a:ea typeface="Raleway Bold"/>
                  <a:cs typeface="Raleway Bold"/>
                  <a:sym typeface="Raleway Bold"/>
                </a:rPr>
                <a:t>3</a:t>
              </a:r>
            </a:p>
          </p:txBody>
        </p:sp>
      </p:grpSp>
      <p:sp>
        <p:nvSpPr>
          <p:cNvPr name="TextBox 19" id="19"/>
          <p:cNvSpPr txBox="true"/>
          <p:nvPr/>
        </p:nvSpPr>
        <p:spPr>
          <a:xfrm rot="0">
            <a:off x="1808470" y="2365290"/>
            <a:ext cx="11202340" cy="907471"/>
          </a:xfrm>
          <a:prstGeom prst="rect">
            <a:avLst/>
          </a:prstGeom>
        </p:spPr>
        <p:txBody>
          <a:bodyPr anchor="t" rtlCol="false" tIns="0" lIns="0" bIns="0" rIns="0">
            <a:spAutoFit/>
          </a:bodyPr>
          <a:lstStyle/>
          <a:p>
            <a:pPr algn="l">
              <a:lnSpc>
                <a:spcPts val="6470"/>
              </a:lnSpc>
              <a:spcBef>
                <a:spcPct val="0"/>
              </a:spcBef>
            </a:pPr>
            <a:r>
              <a:rPr lang="en-US" sz="6221">
                <a:solidFill>
                  <a:srgbClr val="F0F7FE"/>
                </a:solidFill>
                <a:latin typeface="Poppins"/>
                <a:ea typeface="Poppins"/>
                <a:cs typeface="Poppins"/>
                <a:sym typeface="Poppins"/>
              </a:rPr>
              <a:t>THÀNH VIÊN NHÓM</a:t>
            </a:r>
          </a:p>
        </p:txBody>
      </p:sp>
      <p:sp>
        <p:nvSpPr>
          <p:cNvPr name="TextBox 20" id="20"/>
          <p:cNvSpPr txBox="true"/>
          <p:nvPr/>
        </p:nvSpPr>
        <p:spPr>
          <a:xfrm rot="0">
            <a:off x="3322842" y="1047169"/>
            <a:ext cx="6532176" cy="372110"/>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sp>
        <p:nvSpPr>
          <p:cNvPr name="TextBox 21" id="21"/>
          <p:cNvSpPr txBox="true"/>
          <p:nvPr/>
        </p:nvSpPr>
        <p:spPr>
          <a:xfrm rot="0">
            <a:off x="5842378" y="4302676"/>
            <a:ext cx="8859115" cy="784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Lương Thiên Bảo</a:t>
            </a:r>
          </a:p>
          <a:p>
            <a:pPr algn="l">
              <a:lnSpc>
                <a:spcPts val="3049"/>
              </a:lnSpc>
            </a:pPr>
            <a:r>
              <a:rPr lang="en-US" sz="2499">
                <a:solidFill>
                  <a:srgbClr val="000000"/>
                </a:solidFill>
                <a:latin typeface="Poppins"/>
                <a:ea typeface="Poppins"/>
                <a:cs typeface="Poppins"/>
                <a:sym typeface="Poppins"/>
              </a:rPr>
              <a:t>22DH114453</a:t>
            </a:r>
          </a:p>
        </p:txBody>
      </p:sp>
      <p:sp>
        <p:nvSpPr>
          <p:cNvPr name="TextBox 22" id="22"/>
          <p:cNvSpPr txBox="true"/>
          <p:nvPr/>
        </p:nvSpPr>
        <p:spPr>
          <a:xfrm rot="0">
            <a:off x="5842319" y="8165157"/>
            <a:ext cx="9939596" cy="784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Vũ Trọng Quang</a:t>
            </a:r>
          </a:p>
          <a:p>
            <a:pPr algn="l">
              <a:lnSpc>
                <a:spcPts val="3049"/>
              </a:lnSpc>
            </a:pPr>
            <a:r>
              <a:rPr lang="en-US" sz="2499">
                <a:solidFill>
                  <a:srgbClr val="000000"/>
                </a:solidFill>
                <a:latin typeface="Poppins"/>
                <a:ea typeface="Poppins"/>
                <a:cs typeface="Poppins"/>
                <a:sym typeface="Poppins"/>
              </a:rPr>
              <a:t>22DH114700</a:t>
            </a:r>
          </a:p>
        </p:txBody>
      </p:sp>
      <p:sp>
        <p:nvSpPr>
          <p:cNvPr name="TextBox 23" id="23"/>
          <p:cNvSpPr txBox="true"/>
          <p:nvPr/>
        </p:nvSpPr>
        <p:spPr>
          <a:xfrm rot="0">
            <a:off x="5842319" y="5726103"/>
            <a:ext cx="8859173" cy="784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Đặng Trọng Hoàng Anh</a:t>
            </a:r>
          </a:p>
          <a:p>
            <a:pPr algn="l">
              <a:lnSpc>
                <a:spcPts val="3049"/>
              </a:lnSpc>
            </a:pPr>
            <a:r>
              <a:rPr lang="en-US" sz="2499">
                <a:solidFill>
                  <a:srgbClr val="000000"/>
                </a:solidFill>
                <a:latin typeface="Poppins"/>
                <a:ea typeface="Poppins"/>
                <a:cs typeface="Poppins"/>
                <a:sym typeface="Poppins"/>
              </a:rPr>
              <a:t>22DH110080</a:t>
            </a:r>
          </a:p>
        </p:txBody>
      </p:sp>
      <p:grpSp>
        <p:nvGrpSpPr>
          <p:cNvPr name="Group 24" id="24"/>
          <p:cNvGrpSpPr/>
          <p:nvPr/>
        </p:nvGrpSpPr>
        <p:grpSpPr>
          <a:xfrm rot="0">
            <a:off x="5016868" y="8128781"/>
            <a:ext cx="480380" cy="587647"/>
            <a:chOff x="0" y="0"/>
            <a:chExt cx="126520" cy="154771"/>
          </a:xfrm>
        </p:grpSpPr>
        <p:sp>
          <p:nvSpPr>
            <p:cNvPr name="Freeform 25" id="25"/>
            <p:cNvSpPr/>
            <p:nvPr/>
          </p:nvSpPr>
          <p:spPr>
            <a:xfrm flipH="false" flipV="false" rot="0">
              <a:off x="0" y="0"/>
              <a:ext cx="126520" cy="154771"/>
            </a:xfrm>
            <a:custGeom>
              <a:avLst/>
              <a:gdLst/>
              <a:ahLst/>
              <a:cxnLst/>
              <a:rect r="r" b="b" t="t" l="l"/>
              <a:pathLst>
                <a:path h="154771" w="126520">
                  <a:moveTo>
                    <a:pt x="0" y="0"/>
                  </a:moveTo>
                  <a:lnTo>
                    <a:pt x="126520" y="0"/>
                  </a:lnTo>
                  <a:lnTo>
                    <a:pt x="126520" y="154771"/>
                  </a:lnTo>
                  <a:lnTo>
                    <a:pt x="0" y="154771"/>
                  </a:lnTo>
                  <a:close/>
                </a:path>
              </a:pathLst>
            </a:custGeom>
            <a:solidFill>
              <a:srgbClr val="DC3C4D"/>
            </a:solidFill>
          </p:spPr>
        </p:sp>
        <p:sp>
          <p:nvSpPr>
            <p:cNvPr name="TextBox 26" id="26"/>
            <p:cNvSpPr txBox="true"/>
            <p:nvPr/>
          </p:nvSpPr>
          <p:spPr>
            <a:xfrm>
              <a:off x="0" y="28575"/>
              <a:ext cx="126520" cy="126196"/>
            </a:xfrm>
            <a:prstGeom prst="rect">
              <a:avLst/>
            </a:prstGeom>
          </p:spPr>
          <p:txBody>
            <a:bodyPr anchor="ctr" rtlCol="false" tIns="50800" lIns="50800" bIns="50800" rIns="50800"/>
            <a:lstStyle/>
            <a:p>
              <a:pPr algn="ctr">
                <a:lnSpc>
                  <a:spcPts val="2661"/>
                </a:lnSpc>
              </a:pPr>
              <a:r>
                <a:rPr lang="en-US" b="true" sz="2558">
                  <a:solidFill>
                    <a:srgbClr val="F4F4F4"/>
                  </a:solidFill>
                  <a:latin typeface="Raleway Bold"/>
                  <a:ea typeface="Raleway Bold"/>
                  <a:cs typeface="Raleway Bold"/>
                  <a:sym typeface="Raleway Bold"/>
                </a:rPr>
                <a:t>4</a:t>
              </a:r>
            </a:p>
          </p:txBody>
        </p:sp>
      </p:grpSp>
      <p:sp>
        <p:nvSpPr>
          <p:cNvPr name="TextBox 27" id="27"/>
          <p:cNvSpPr txBox="true"/>
          <p:nvPr/>
        </p:nvSpPr>
        <p:spPr>
          <a:xfrm rot="0">
            <a:off x="5842378" y="7007352"/>
            <a:ext cx="9939596" cy="784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Thiều Duy Khoa</a:t>
            </a:r>
          </a:p>
          <a:p>
            <a:pPr algn="l">
              <a:lnSpc>
                <a:spcPts val="3049"/>
              </a:lnSpc>
            </a:pPr>
            <a:r>
              <a:rPr lang="en-US" sz="2499">
                <a:solidFill>
                  <a:srgbClr val="000000"/>
                </a:solidFill>
                <a:latin typeface="Poppins"/>
                <a:ea typeface="Poppins"/>
                <a:cs typeface="Poppins"/>
                <a:sym typeface="Poppins"/>
              </a:rPr>
              <a:t>22DH111692</a:t>
            </a:r>
          </a:p>
        </p:txBody>
      </p:sp>
      <p:sp>
        <p:nvSpPr>
          <p:cNvPr name="TextBox 28" id="28"/>
          <p:cNvSpPr txBox="true"/>
          <p:nvPr/>
        </p:nvSpPr>
        <p:spPr>
          <a:xfrm rot="0">
            <a:off x="5842378" y="9442958"/>
            <a:ext cx="9939596" cy="784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Ka Sa Ha Bus</a:t>
            </a:r>
          </a:p>
          <a:p>
            <a:pPr algn="l">
              <a:lnSpc>
                <a:spcPts val="3049"/>
              </a:lnSpc>
            </a:pPr>
            <a:r>
              <a:rPr lang="en-US" sz="2499">
                <a:solidFill>
                  <a:srgbClr val="000000"/>
                </a:solidFill>
                <a:latin typeface="Poppins"/>
                <a:ea typeface="Poppins"/>
                <a:cs typeface="Poppins"/>
                <a:sym typeface="Poppins"/>
              </a:rPr>
              <a:t>22DH110377</a:t>
            </a:r>
          </a:p>
        </p:txBody>
      </p:sp>
      <p:grpSp>
        <p:nvGrpSpPr>
          <p:cNvPr name="Group 29" id="29"/>
          <p:cNvGrpSpPr/>
          <p:nvPr/>
        </p:nvGrpSpPr>
        <p:grpSpPr>
          <a:xfrm rot="0">
            <a:off x="5016926" y="9406582"/>
            <a:ext cx="480380" cy="587647"/>
            <a:chOff x="0" y="0"/>
            <a:chExt cx="126520" cy="154771"/>
          </a:xfrm>
        </p:grpSpPr>
        <p:sp>
          <p:nvSpPr>
            <p:cNvPr name="Freeform 30" id="30"/>
            <p:cNvSpPr/>
            <p:nvPr/>
          </p:nvSpPr>
          <p:spPr>
            <a:xfrm flipH="false" flipV="false" rot="0">
              <a:off x="0" y="0"/>
              <a:ext cx="126520" cy="154771"/>
            </a:xfrm>
            <a:custGeom>
              <a:avLst/>
              <a:gdLst/>
              <a:ahLst/>
              <a:cxnLst/>
              <a:rect r="r" b="b" t="t" l="l"/>
              <a:pathLst>
                <a:path h="154771" w="126520">
                  <a:moveTo>
                    <a:pt x="0" y="0"/>
                  </a:moveTo>
                  <a:lnTo>
                    <a:pt x="126520" y="0"/>
                  </a:lnTo>
                  <a:lnTo>
                    <a:pt x="126520" y="154771"/>
                  </a:lnTo>
                  <a:lnTo>
                    <a:pt x="0" y="154771"/>
                  </a:lnTo>
                  <a:close/>
                </a:path>
              </a:pathLst>
            </a:custGeom>
            <a:solidFill>
              <a:srgbClr val="DC3C4D"/>
            </a:solidFill>
          </p:spPr>
        </p:sp>
        <p:sp>
          <p:nvSpPr>
            <p:cNvPr name="TextBox 31" id="31"/>
            <p:cNvSpPr txBox="true"/>
            <p:nvPr/>
          </p:nvSpPr>
          <p:spPr>
            <a:xfrm>
              <a:off x="0" y="28575"/>
              <a:ext cx="126520" cy="126196"/>
            </a:xfrm>
            <a:prstGeom prst="rect">
              <a:avLst/>
            </a:prstGeom>
          </p:spPr>
          <p:txBody>
            <a:bodyPr anchor="ctr" rtlCol="false" tIns="50800" lIns="50800" bIns="50800" rIns="50800"/>
            <a:lstStyle/>
            <a:p>
              <a:pPr algn="ctr">
                <a:lnSpc>
                  <a:spcPts val="2661"/>
                </a:lnSpc>
              </a:pPr>
              <a:r>
                <a:rPr lang="en-US" b="true" sz="2558">
                  <a:solidFill>
                    <a:srgbClr val="F4F4F4"/>
                  </a:solidFill>
                  <a:latin typeface="Raleway Bold"/>
                  <a:ea typeface="Raleway Bold"/>
                  <a:cs typeface="Raleway Bold"/>
                  <a:sym typeface="Raleway Bold"/>
                </a:rPr>
                <a:t>5</a:t>
              </a:r>
            </a:p>
          </p:txBody>
        </p:sp>
      </p:gr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CFC"/>
        </a:solidFill>
      </p:bgPr>
    </p:bg>
    <p:spTree>
      <p:nvGrpSpPr>
        <p:cNvPr id="1" name=""/>
        <p:cNvGrpSpPr/>
        <p:nvPr/>
      </p:nvGrpSpPr>
      <p:grpSpPr>
        <a:xfrm>
          <a:off x="0" y="0"/>
          <a:ext cx="0" cy="0"/>
          <a:chOff x="0" y="0"/>
          <a:chExt cx="0" cy="0"/>
        </a:xfrm>
      </p:grpSpPr>
      <p:sp>
        <p:nvSpPr>
          <p:cNvPr name="Freeform 2" id="2"/>
          <p:cNvSpPr/>
          <p:nvPr/>
        </p:nvSpPr>
        <p:spPr>
          <a:xfrm flipH="false" flipV="false" rot="0">
            <a:off x="15125659" y="1332965"/>
            <a:ext cx="2232436" cy="2263560"/>
          </a:xfrm>
          <a:custGeom>
            <a:avLst/>
            <a:gdLst/>
            <a:ahLst/>
            <a:cxnLst/>
            <a:rect r="r" b="b" t="t" l="l"/>
            <a:pathLst>
              <a:path h="2263560" w="2232436">
                <a:moveTo>
                  <a:pt x="0" y="0"/>
                </a:moveTo>
                <a:lnTo>
                  <a:pt x="2232436" y="0"/>
                </a:lnTo>
                <a:lnTo>
                  <a:pt x="2232436" y="2263559"/>
                </a:lnTo>
                <a:lnTo>
                  <a:pt x="0" y="2263559"/>
                </a:lnTo>
                <a:lnTo>
                  <a:pt x="0" y="0"/>
                </a:lnTo>
                <a:close/>
              </a:path>
            </a:pathLst>
          </a:custGeom>
          <a:blipFill>
            <a:blip r:embed="rId2">
              <a:alphaModFix amt="71000"/>
            </a:blip>
            <a:stretch>
              <a:fillRect l="0" t="0" r="0" b="0"/>
            </a:stretch>
          </a:blipFill>
        </p:spPr>
      </p:sp>
      <p:sp>
        <p:nvSpPr>
          <p:cNvPr name="Freeform 3" id="3"/>
          <p:cNvSpPr/>
          <p:nvPr/>
        </p:nvSpPr>
        <p:spPr>
          <a:xfrm flipH="false" flipV="false" rot="0">
            <a:off x="17015150" y="3026441"/>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sp>
        <p:nvSpPr>
          <p:cNvPr name="Freeform 4" id="4"/>
          <p:cNvSpPr/>
          <p:nvPr/>
        </p:nvSpPr>
        <p:spPr>
          <a:xfrm flipH="false" flipV="false" rot="0">
            <a:off x="15906066" y="6478896"/>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grpSp>
        <p:nvGrpSpPr>
          <p:cNvPr name="Group 5" id="5"/>
          <p:cNvGrpSpPr/>
          <p:nvPr/>
        </p:nvGrpSpPr>
        <p:grpSpPr>
          <a:xfrm rot="0">
            <a:off x="0" y="100812"/>
            <a:ext cx="7518118" cy="765428"/>
            <a:chOff x="0" y="0"/>
            <a:chExt cx="10024157" cy="1020571"/>
          </a:xfrm>
        </p:grpSpPr>
        <p:sp>
          <p:nvSpPr>
            <p:cNvPr name="Freeform 6" id="6"/>
            <p:cNvSpPr/>
            <p:nvPr/>
          </p:nvSpPr>
          <p:spPr>
            <a:xfrm flipH="false" flipV="false" rot="0">
              <a:off x="0" y="0"/>
              <a:ext cx="1744464" cy="1020571"/>
            </a:xfrm>
            <a:custGeom>
              <a:avLst/>
              <a:gdLst/>
              <a:ahLst/>
              <a:cxnLst/>
              <a:rect r="r" b="b" t="t" l="l"/>
              <a:pathLst>
                <a:path h="1020571" w="1744464">
                  <a:moveTo>
                    <a:pt x="0" y="0"/>
                  </a:moveTo>
                  <a:lnTo>
                    <a:pt x="1744464" y="0"/>
                  </a:lnTo>
                  <a:lnTo>
                    <a:pt x="1744464" y="1020571"/>
                  </a:lnTo>
                  <a:lnTo>
                    <a:pt x="0" y="1020571"/>
                  </a:lnTo>
                  <a:lnTo>
                    <a:pt x="0" y="0"/>
                  </a:lnTo>
                  <a:close/>
                </a:path>
              </a:pathLst>
            </a:custGeom>
            <a:blipFill>
              <a:blip r:embed="rId3"/>
              <a:stretch>
                <a:fillRect l="0" t="0" r="0" b="0"/>
              </a:stretch>
            </a:blipFill>
          </p:spPr>
        </p:sp>
        <p:sp>
          <p:nvSpPr>
            <p:cNvPr name="TextBox 7" id="7"/>
            <p:cNvSpPr txBox="true"/>
            <p:nvPr/>
          </p:nvSpPr>
          <p:spPr>
            <a:xfrm rot="0">
              <a:off x="1314589" y="37325"/>
              <a:ext cx="8709568" cy="483447"/>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grpSp>
      <p:grpSp>
        <p:nvGrpSpPr>
          <p:cNvPr name="Group 8" id="8"/>
          <p:cNvGrpSpPr/>
          <p:nvPr/>
        </p:nvGrpSpPr>
        <p:grpSpPr>
          <a:xfrm rot="0">
            <a:off x="-3543241" y="521128"/>
            <a:ext cx="21831241" cy="1623674"/>
            <a:chOff x="0" y="0"/>
            <a:chExt cx="5749792" cy="427634"/>
          </a:xfrm>
        </p:grpSpPr>
        <p:sp>
          <p:nvSpPr>
            <p:cNvPr name="Freeform 9" id="9"/>
            <p:cNvSpPr/>
            <p:nvPr/>
          </p:nvSpPr>
          <p:spPr>
            <a:xfrm flipH="false" flipV="false" rot="0">
              <a:off x="0" y="0"/>
              <a:ext cx="5749792" cy="427634"/>
            </a:xfrm>
            <a:custGeom>
              <a:avLst/>
              <a:gdLst/>
              <a:ahLst/>
              <a:cxnLst/>
              <a:rect r="r" b="b" t="t" l="l"/>
              <a:pathLst>
                <a:path h="427634" w="5749792">
                  <a:moveTo>
                    <a:pt x="0" y="0"/>
                  </a:moveTo>
                  <a:lnTo>
                    <a:pt x="5749792" y="0"/>
                  </a:lnTo>
                  <a:lnTo>
                    <a:pt x="5749792" y="427634"/>
                  </a:lnTo>
                  <a:lnTo>
                    <a:pt x="0" y="427634"/>
                  </a:lnTo>
                  <a:close/>
                </a:path>
              </a:pathLst>
            </a:custGeom>
            <a:solidFill>
              <a:srgbClr val="4F9FF5">
                <a:alpha val="71765"/>
              </a:srgbClr>
            </a:solidFill>
          </p:spPr>
        </p:sp>
        <p:sp>
          <p:nvSpPr>
            <p:cNvPr name="TextBox 10" id="10"/>
            <p:cNvSpPr txBox="true"/>
            <p:nvPr/>
          </p:nvSpPr>
          <p:spPr>
            <a:xfrm>
              <a:off x="0" y="38100"/>
              <a:ext cx="5749792" cy="389534"/>
            </a:xfrm>
            <a:prstGeom prst="rect">
              <a:avLst/>
            </a:prstGeom>
          </p:spPr>
          <p:txBody>
            <a:bodyPr anchor="ctr" rtlCol="false" tIns="50800" lIns="50800" bIns="50800" rIns="50800"/>
            <a:lstStyle/>
            <a:p>
              <a:pPr algn="ctr">
                <a:lnSpc>
                  <a:spcPts val="6468"/>
                </a:lnSpc>
              </a:pPr>
              <a:r>
                <a:rPr lang="en-US" sz="6219">
                  <a:solidFill>
                    <a:srgbClr val="FEFEFE">
                      <a:alpha val="71765"/>
                    </a:srgbClr>
                  </a:solidFill>
                  <a:latin typeface="Poppins"/>
                  <a:ea typeface="Poppins"/>
                  <a:cs typeface="Poppins"/>
                  <a:sym typeface="Poppins"/>
                </a:rPr>
                <a:t>NGUYÊN LÝ HOẠT ĐỘNG</a:t>
              </a:r>
            </a:p>
          </p:txBody>
        </p:sp>
      </p:grpSp>
      <p:grpSp>
        <p:nvGrpSpPr>
          <p:cNvPr name="Group 11" id="11"/>
          <p:cNvGrpSpPr/>
          <p:nvPr/>
        </p:nvGrpSpPr>
        <p:grpSpPr>
          <a:xfrm rot="0">
            <a:off x="1233906" y="2464745"/>
            <a:ext cx="357065" cy="357065"/>
            <a:chOff x="0" y="0"/>
            <a:chExt cx="94042" cy="94042"/>
          </a:xfrm>
        </p:grpSpPr>
        <p:sp>
          <p:nvSpPr>
            <p:cNvPr name="Freeform 12" id="12"/>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F74949"/>
            </a:solidFill>
          </p:spPr>
        </p:sp>
        <p:sp>
          <p:nvSpPr>
            <p:cNvPr name="TextBox 13" id="13"/>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grpSp>
        <p:nvGrpSpPr>
          <p:cNvPr name="Group 14" id="14"/>
          <p:cNvGrpSpPr/>
          <p:nvPr/>
        </p:nvGrpSpPr>
        <p:grpSpPr>
          <a:xfrm rot="0">
            <a:off x="1233906" y="3433479"/>
            <a:ext cx="357065" cy="357065"/>
            <a:chOff x="0" y="0"/>
            <a:chExt cx="94042" cy="94042"/>
          </a:xfrm>
        </p:grpSpPr>
        <p:sp>
          <p:nvSpPr>
            <p:cNvPr name="Freeform 15" id="15"/>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F74949"/>
            </a:solidFill>
          </p:spPr>
        </p:sp>
        <p:sp>
          <p:nvSpPr>
            <p:cNvPr name="TextBox 16" id="16"/>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grpSp>
        <p:nvGrpSpPr>
          <p:cNvPr name="Group 17" id="17"/>
          <p:cNvGrpSpPr/>
          <p:nvPr/>
        </p:nvGrpSpPr>
        <p:grpSpPr>
          <a:xfrm rot="0">
            <a:off x="1590970" y="6538629"/>
            <a:ext cx="357065" cy="357065"/>
            <a:chOff x="0" y="0"/>
            <a:chExt cx="94042" cy="94042"/>
          </a:xfrm>
        </p:grpSpPr>
        <p:sp>
          <p:nvSpPr>
            <p:cNvPr name="Freeform 18" id="18"/>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F74949"/>
            </a:solidFill>
          </p:spPr>
        </p:sp>
        <p:sp>
          <p:nvSpPr>
            <p:cNvPr name="TextBox 19" id="19"/>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20" id="20"/>
          <p:cNvSpPr txBox="true"/>
          <p:nvPr/>
        </p:nvSpPr>
        <p:spPr>
          <a:xfrm rot="0">
            <a:off x="1943977" y="2379020"/>
            <a:ext cx="5503068" cy="4572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Input: Resize ảnh về 227x227x3</a:t>
            </a:r>
          </a:p>
        </p:txBody>
      </p:sp>
      <p:sp>
        <p:nvSpPr>
          <p:cNvPr name="TextBox 21" id="21"/>
          <p:cNvSpPr txBox="true"/>
          <p:nvPr/>
        </p:nvSpPr>
        <p:spPr>
          <a:xfrm rot="0">
            <a:off x="1992312" y="3347754"/>
            <a:ext cx="5503068" cy="4572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Feature Extraction</a:t>
            </a:r>
          </a:p>
        </p:txBody>
      </p:sp>
      <p:sp>
        <p:nvSpPr>
          <p:cNvPr name="TextBox 22" id="22"/>
          <p:cNvSpPr txBox="true"/>
          <p:nvPr/>
        </p:nvSpPr>
        <p:spPr>
          <a:xfrm rot="0">
            <a:off x="1112763" y="4063898"/>
            <a:ext cx="7731562" cy="2511425"/>
          </a:xfrm>
          <a:prstGeom prst="rect">
            <a:avLst/>
          </a:prstGeom>
        </p:spPr>
        <p:txBody>
          <a:bodyPr anchor="t" rtlCol="false" tIns="0" lIns="0" bIns="0" rIns="0">
            <a:spAutoFit/>
          </a:bodyPr>
          <a:lstStyle/>
          <a:p>
            <a:pPr algn="l" marL="539749" indent="-269875" lvl="1">
              <a:lnSpc>
                <a:spcPts val="3999"/>
              </a:lnSpc>
              <a:buFont typeface="Arial"/>
              <a:buChar char="•"/>
            </a:pPr>
            <a:r>
              <a:rPr lang="en-US" sz="2499">
                <a:solidFill>
                  <a:srgbClr val="000000"/>
                </a:solidFill>
                <a:latin typeface="Poppins"/>
                <a:ea typeface="Poppins"/>
                <a:cs typeface="Poppins"/>
                <a:sym typeface="Poppins"/>
              </a:rPr>
              <a:t>Các lớp Convolution trích xuất đặc trưng (cạnh, góc, texture, …).</a:t>
            </a:r>
          </a:p>
          <a:p>
            <a:pPr algn="l" marL="539749" indent="-269875" lvl="1">
              <a:lnSpc>
                <a:spcPts val="3999"/>
              </a:lnSpc>
              <a:buFont typeface="Arial"/>
              <a:buChar char="•"/>
            </a:pPr>
            <a:r>
              <a:rPr lang="en-US" sz="2499">
                <a:solidFill>
                  <a:srgbClr val="000000"/>
                </a:solidFill>
                <a:latin typeface="Poppins"/>
                <a:ea typeface="Poppins"/>
                <a:cs typeface="Poppins"/>
                <a:sym typeface="Poppins"/>
              </a:rPr>
              <a:t>Lớp Pooling giảm kích thước nhưng giữ thông tin quan trọng.</a:t>
            </a:r>
          </a:p>
          <a:p>
            <a:pPr algn="l">
              <a:lnSpc>
                <a:spcPts val="3999"/>
              </a:lnSpc>
            </a:pPr>
          </a:p>
        </p:txBody>
      </p:sp>
      <p:sp>
        <p:nvSpPr>
          <p:cNvPr name="TextBox 23" id="23"/>
          <p:cNvSpPr txBox="true"/>
          <p:nvPr/>
        </p:nvSpPr>
        <p:spPr>
          <a:xfrm rot="0">
            <a:off x="2349377" y="6452904"/>
            <a:ext cx="5972464" cy="4572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Flatten &amp; Fully Connected:</a:t>
            </a:r>
          </a:p>
        </p:txBody>
      </p:sp>
      <p:sp>
        <p:nvSpPr>
          <p:cNvPr name="TextBox 24" id="24"/>
          <p:cNvSpPr txBox="true"/>
          <p:nvPr/>
        </p:nvSpPr>
        <p:spPr>
          <a:xfrm rot="0">
            <a:off x="1412438" y="7167279"/>
            <a:ext cx="7731562" cy="1501775"/>
          </a:xfrm>
          <a:prstGeom prst="rect">
            <a:avLst/>
          </a:prstGeom>
        </p:spPr>
        <p:txBody>
          <a:bodyPr anchor="t" rtlCol="false" tIns="0" lIns="0" bIns="0" rIns="0">
            <a:spAutoFit/>
          </a:bodyPr>
          <a:lstStyle/>
          <a:p>
            <a:pPr algn="l" marL="539749" indent="-269875" lvl="1">
              <a:lnSpc>
                <a:spcPts val="3999"/>
              </a:lnSpc>
              <a:buFont typeface="Arial"/>
              <a:buChar char="•"/>
            </a:pPr>
            <a:r>
              <a:rPr lang="en-US" sz="2499">
                <a:solidFill>
                  <a:srgbClr val="000000"/>
                </a:solidFill>
                <a:latin typeface="Poppins"/>
                <a:ea typeface="Poppins"/>
                <a:cs typeface="Poppins"/>
                <a:sym typeface="Poppins"/>
              </a:rPr>
              <a:t>Chuyển feature maps thành vector 1D.</a:t>
            </a:r>
          </a:p>
          <a:p>
            <a:pPr algn="l" marL="539749" indent="-269875" lvl="1">
              <a:lnSpc>
                <a:spcPts val="3999"/>
              </a:lnSpc>
              <a:buFont typeface="Arial"/>
              <a:buChar char="•"/>
            </a:pPr>
            <a:r>
              <a:rPr lang="en-US" sz="2499">
                <a:solidFill>
                  <a:srgbClr val="000000"/>
                </a:solidFill>
                <a:latin typeface="Poppins"/>
                <a:ea typeface="Poppins"/>
                <a:cs typeface="Poppins"/>
                <a:sym typeface="Poppins"/>
              </a:rPr>
              <a:t>Lớp FC học mối quan hệ phức tạp hơn.</a:t>
            </a:r>
          </a:p>
          <a:p>
            <a:pPr algn="l">
              <a:lnSpc>
                <a:spcPts val="3999"/>
              </a:lnSpc>
            </a:pPr>
          </a:p>
        </p:txBody>
      </p:sp>
      <p:grpSp>
        <p:nvGrpSpPr>
          <p:cNvPr name="Group 25" id="25"/>
          <p:cNvGrpSpPr/>
          <p:nvPr/>
        </p:nvGrpSpPr>
        <p:grpSpPr>
          <a:xfrm rot="0">
            <a:off x="1637277" y="8502559"/>
            <a:ext cx="357065" cy="357065"/>
            <a:chOff x="0" y="0"/>
            <a:chExt cx="94042" cy="94042"/>
          </a:xfrm>
        </p:grpSpPr>
        <p:sp>
          <p:nvSpPr>
            <p:cNvPr name="Freeform 26" id="26"/>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F74949"/>
            </a:solidFill>
          </p:spPr>
        </p:sp>
        <p:sp>
          <p:nvSpPr>
            <p:cNvPr name="TextBox 27" id="27"/>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28" id="28"/>
          <p:cNvSpPr txBox="true"/>
          <p:nvPr/>
        </p:nvSpPr>
        <p:spPr>
          <a:xfrm rot="0">
            <a:off x="2347348" y="8416834"/>
            <a:ext cx="5503068" cy="9144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Softmax: Tính xác suất và phân loại ảnh vào đúng lớp.</a:t>
            </a:r>
          </a:p>
        </p:txBody>
      </p:sp>
      <p:grpSp>
        <p:nvGrpSpPr>
          <p:cNvPr name="Group 29" id="29"/>
          <p:cNvGrpSpPr/>
          <p:nvPr/>
        </p:nvGrpSpPr>
        <p:grpSpPr>
          <a:xfrm rot="0">
            <a:off x="1637277" y="9721760"/>
            <a:ext cx="357065" cy="357065"/>
            <a:chOff x="0" y="0"/>
            <a:chExt cx="94042" cy="94042"/>
          </a:xfrm>
        </p:grpSpPr>
        <p:sp>
          <p:nvSpPr>
            <p:cNvPr name="Freeform 30" id="30"/>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F74949"/>
            </a:solidFill>
          </p:spPr>
        </p:sp>
        <p:sp>
          <p:nvSpPr>
            <p:cNvPr name="TextBox 31" id="31"/>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32" id="32"/>
          <p:cNvSpPr txBox="true"/>
          <p:nvPr/>
        </p:nvSpPr>
        <p:spPr>
          <a:xfrm rot="0">
            <a:off x="2347348" y="9636035"/>
            <a:ext cx="5503068" cy="4572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Input: Resize ảnh về 227x227x3</a:t>
            </a:r>
          </a:p>
        </p:txBody>
      </p:sp>
      <p:sp>
        <p:nvSpPr>
          <p:cNvPr name="TextBox 33" id="33"/>
          <p:cNvSpPr txBox="true"/>
          <p:nvPr/>
        </p:nvSpPr>
        <p:spPr>
          <a:xfrm rot="0">
            <a:off x="857736" y="2425154"/>
            <a:ext cx="1136605" cy="369570"/>
          </a:xfrm>
          <a:prstGeom prst="rect">
            <a:avLst/>
          </a:prstGeom>
        </p:spPr>
        <p:txBody>
          <a:bodyPr anchor="t" rtlCol="false" tIns="0" lIns="0" bIns="0" rIns="0">
            <a:spAutoFit/>
          </a:bodyPr>
          <a:lstStyle/>
          <a:p>
            <a:pPr algn="ctr">
              <a:lnSpc>
                <a:spcPts val="2940"/>
              </a:lnSpc>
              <a:spcBef>
                <a:spcPct val="0"/>
              </a:spcBef>
            </a:pPr>
            <a:r>
              <a:rPr lang="en-US" b="true" sz="2000">
                <a:solidFill>
                  <a:srgbClr val="FEFEFE"/>
                </a:solidFill>
                <a:latin typeface="Raleway Bold"/>
                <a:ea typeface="Raleway Bold"/>
                <a:cs typeface="Raleway Bold"/>
                <a:sym typeface="Raleway Bold"/>
              </a:rPr>
              <a:t>1</a:t>
            </a:r>
          </a:p>
        </p:txBody>
      </p:sp>
      <p:sp>
        <p:nvSpPr>
          <p:cNvPr name="TextBox 34" id="34"/>
          <p:cNvSpPr txBox="true"/>
          <p:nvPr/>
        </p:nvSpPr>
        <p:spPr>
          <a:xfrm rot="0">
            <a:off x="857736" y="3393889"/>
            <a:ext cx="1136605" cy="369570"/>
          </a:xfrm>
          <a:prstGeom prst="rect">
            <a:avLst/>
          </a:prstGeom>
        </p:spPr>
        <p:txBody>
          <a:bodyPr anchor="t" rtlCol="false" tIns="0" lIns="0" bIns="0" rIns="0">
            <a:spAutoFit/>
          </a:bodyPr>
          <a:lstStyle/>
          <a:p>
            <a:pPr algn="ctr">
              <a:lnSpc>
                <a:spcPts val="2940"/>
              </a:lnSpc>
              <a:spcBef>
                <a:spcPct val="0"/>
              </a:spcBef>
            </a:pPr>
            <a:r>
              <a:rPr lang="en-US" b="true" sz="2000">
                <a:solidFill>
                  <a:srgbClr val="FEFEFE"/>
                </a:solidFill>
                <a:latin typeface="Raleway Bold"/>
                <a:ea typeface="Raleway Bold"/>
                <a:cs typeface="Raleway Bold"/>
                <a:sym typeface="Raleway Bold"/>
              </a:rPr>
              <a:t>2</a:t>
            </a:r>
          </a:p>
        </p:txBody>
      </p:sp>
      <p:sp>
        <p:nvSpPr>
          <p:cNvPr name="TextBox 35" id="35"/>
          <p:cNvSpPr txBox="true"/>
          <p:nvPr/>
        </p:nvSpPr>
        <p:spPr>
          <a:xfrm rot="0">
            <a:off x="1201200" y="6471954"/>
            <a:ext cx="1136605" cy="369570"/>
          </a:xfrm>
          <a:prstGeom prst="rect">
            <a:avLst/>
          </a:prstGeom>
        </p:spPr>
        <p:txBody>
          <a:bodyPr anchor="t" rtlCol="false" tIns="0" lIns="0" bIns="0" rIns="0">
            <a:spAutoFit/>
          </a:bodyPr>
          <a:lstStyle/>
          <a:p>
            <a:pPr algn="ctr">
              <a:lnSpc>
                <a:spcPts val="2940"/>
              </a:lnSpc>
              <a:spcBef>
                <a:spcPct val="0"/>
              </a:spcBef>
            </a:pPr>
            <a:r>
              <a:rPr lang="en-US" b="true" sz="2000">
                <a:solidFill>
                  <a:srgbClr val="FEFEFE"/>
                </a:solidFill>
                <a:latin typeface="Raleway Bold"/>
                <a:ea typeface="Raleway Bold"/>
                <a:cs typeface="Raleway Bold"/>
                <a:sym typeface="Raleway Bold"/>
              </a:rPr>
              <a:t>3</a:t>
            </a:r>
          </a:p>
        </p:txBody>
      </p:sp>
      <p:sp>
        <p:nvSpPr>
          <p:cNvPr name="TextBox 36" id="36"/>
          <p:cNvSpPr txBox="true"/>
          <p:nvPr/>
        </p:nvSpPr>
        <p:spPr>
          <a:xfrm rot="0">
            <a:off x="1247506" y="8435884"/>
            <a:ext cx="1136605" cy="369570"/>
          </a:xfrm>
          <a:prstGeom prst="rect">
            <a:avLst/>
          </a:prstGeom>
        </p:spPr>
        <p:txBody>
          <a:bodyPr anchor="t" rtlCol="false" tIns="0" lIns="0" bIns="0" rIns="0">
            <a:spAutoFit/>
          </a:bodyPr>
          <a:lstStyle/>
          <a:p>
            <a:pPr algn="ctr">
              <a:lnSpc>
                <a:spcPts val="2940"/>
              </a:lnSpc>
              <a:spcBef>
                <a:spcPct val="0"/>
              </a:spcBef>
            </a:pPr>
            <a:r>
              <a:rPr lang="en-US" b="true" sz="2000">
                <a:solidFill>
                  <a:srgbClr val="FEFEFE"/>
                </a:solidFill>
                <a:latin typeface="Raleway Bold"/>
                <a:ea typeface="Raleway Bold"/>
                <a:cs typeface="Raleway Bold"/>
                <a:sym typeface="Raleway Bold"/>
              </a:rPr>
              <a:t>4</a:t>
            </a:r>
          </a:p>
        </p:txBody>
      </p:sp>
      <p:sp>
        <p:nvSpPr>
          <p:cNvPr name="TextBox 37" id="37"/>
          <p:cNvSpPr txBox="true"/>
          <p:nvPr/>
        </p:nvSpPr>
        <p:spPr>
          <a:xfrm rot="0">
            <a:off x="1247506" y="9636035"/>
            <a:ext cx="1136605" cy="369570"/>
          </a:xfrm>
          <a:prstGeom prst="rect">
            <a:avLst/>
          </a:prstGeom>
        </p:spPr>
        <p:txBody>
          <a:bodyPr anchor="t" rtlCol="false" tIns="0" lIns="0" bIns="0" rIns="0">
            <a:spAutoFit/>
          </a:bodyPr>
          <a:lstStyle/>
          <a:p>
            <a:pPr algn="ctr">
              <a:lnSpc>
                <a:spcPts val="2940"/>
              </a:lnSpc>
              <a:spcBef>
                <a:spcPct val="0"/>
              </a:spcBef>
            </a:pPr>
            <a:r>
              <a:rPr lang="en-US" b="true" sz="2000">
                <a:solidFill>
                  <a:srgbClr val="FEFEFE"/>
                </a:solidFill>
                <a:latin typeface="Raleway Bold"/>
                <a:ea typeface="Raleway Bold"/>
                <a:cs typeface="Raleway Bold"/>
                <a:sym typeface="Raleway Bold"/>
              </a:rPr>
              <a:t>5</a:t>
            </a:r>
          </a:p>
        </p:txBody>
      </p:sp>
      <p:sp>
        <p:nvSpPr>
          <p:cNvPr name="Freeform 38" id="38"/>
          <p:cNvSpPr/>
          <p:nvPr/>
        </p:nvSpPr>
        <p:spPr>
          <a:xfrm flipH="false" flipV="false" rot="0">
            <a:off x="9291096" y="2144802"/>
            <a:ext cx="8996904" cy="8142198"/>
          </a:xfrm>
          <a:custGeom>
            <a:avLst/>
            <a:gdLst/>
            <a:ahLst/>
            <a:cxnLst/>
            <a:rect r="r" b="b" t="t" l="l"/>
            <a:pathLst>
              <a:path h="8142198" w="8996904">
                <a:moveTo>
                  <a:pt x="0" y="0"/>
                </a:moveTo>
                <a:lnTo>
                  <a:pt x="8996904" y="0"/>
                </a:lnTo>
                <a:lnTo>
                  <a:pt x="8996904" y="8142198"/>
                </a:lnTo>
                <a:lnTo>
                  <a:pt x="0" y="8142198"/>
                </a:lnTo>
                <a:lnTo>
                  <a:pt x="0" y="0"/>
                </a:lnTo>
                <a:close/>
              </a:path>
            </a:pathLst>
          </a:custGeom>
          <a:blipFill>
            <a:blip r:embed="rId4"/>
            <a:stretch>
              <a:fillRect l="0" t="0" r="0" b="0"/>
            </a:stretch>
          </a:blipFill>
        </p:spPr>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Freeform 2" id="2"/>
          <p:cNvSpPr/>
          <p:nvPr/>
        </p:nvSpPr>
        <p:spPr>
          <a:xfrm flipH="false" flipV="false" rot="0">
            <a:off x="15125659" y="1332965"/>
            <a:ext cx="2232436" cy="2263560"/>
          </a:xfrm>
          <a:custGeom>
            <a:avLst/>
            <a:gdLst/>
            <a:ahLst/>
            <a:cxnLst/>
            <a:rect r="r" b="b" t="t" l="l"/>
            <a:pathLst>
              <a:path h="2263560" w="2232436">
                <a:moveTo>
                  <a:pt x="0" y="0"/>
                </a:moveTo>
                <a:lnTo>
                  <a:pt x="2232436" y="0"/>
                </a:lnTo>
                <a:lnTo>
                  <a:pt x="2232436" y="2263559"/>
                </a:lnTo>
                <a:lnTo>
                  <a:pt x="0" y="2263559"/>
                </a:lnTo>
                <a:lnTo>
                  <a:pt x="0" y="0"/>
                </a:lnTo>
                <a:close/>
              </a:path>
            </a:pathLst>
          </a:custGeom>
          <a:blipFill>
            <a:blip r:embed="rId2">
              <a:alphaModFix amt="71000"/>
            </a:blip>
            <a:stretch>
              <a:fillRect l="0" t="0" r="0" b="0"/>
            </a:stretch>
          </a:blipFill>
        </p:spPr>
      </p:sp>
      <p:sp>
        <p:nvSpPr>
          <p:cNvPr name="Freeform 3" id="3"/>
          <p:cNvSpPr/>
          <p:nvPr/>
        </p:nvSpPr>
        <p:spPr>
          <a:xfrm flipH="false" flipV="false" rot="0">
            <a:off x="17015150" y="3026441"/>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sp>
        <p:nvSpPr>
          <p:cNvPr name="Freeform 4" id="4"/>
          <p:cNvSpPr/>
          <p:nvPr/>
        </p:nvSpPr>
        <p:spPr>
          <a:xfrm flipH="false" flipV="false" rot="0">
            <a:off x="15906066" y="6478896"/>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grpSp>
        <p:nvGrpSpPr>
          <p:cNvPr name="Group 5" id="5"/>
          <p:cNvGrpSpPr/>
          <p:nvPr/>
        </p:nvGrpSpPr>
        <p:grpSpPr>
          <a:xfrm rot="0">
            <a:off x="210528" y="567537"/>
            <a:ext cx="7518118" cy="765428"/>
            <a:chOff x="0" y="0"/>
            <a:chExt cx="10024157" cy="1020571"/>
          </a:xfrm>
        </p:grpSpPr>
        <p:sp>
          <p:nvSpPr>
            <p:cNvPr name="Freeform 6" id="6"/>
            <p:cNvSpPr/>
            <p:nvPr/>
          </p:nvSpPr>
          <p:spPr>
            <a:xfrm flipH="false" flipV="false" rot="0">
              <a:off x="0" y="0"/>
              <a:ext cx="1744464" cy="1020571"/>
            </a:xfrm>
            <a:custGeom>
              <a:avLst/>
              <a:gdLst/>
              <a:ahLst/>
              <a:cxnLst/>
              <a:rect r="r" b="b" t="t" l="l"/>
              <a:pathLst>
                <a:path h="1020571" w="1744464">
                  <a:moveTo>
                    <a:pt x="0" y="0"/>
                  </a:moveTo>
                  <a:lnTo>
                    <a:pt x="1744464" y="0"/>
                  </a:lnTo>
                  <a:lnTo>
                    <a:pt x="1744464" y="1020571"/>
                  </a:lnTo>
                  <a:lnTo>
                    <a:pt x="0" y="1020571"/>
                  </a:lnTo>
                  <a:lnTo>
                    <a:pt x="0" y="0"/>
                  </a:lnTo>
                  <a:close/>
                </a:path>
              </a:pathLst>
            </a:custGeom>
            <a:blipFill>
              <a:blip r:embed="rId3"/>
              <a:stretch>
                <a:fillRect l="0" t="0" r="0" b="0"/>
              </a:stretch>
            </a:blipFill>
          </p:spPr>
        </p:sp>
        <p:sp>
          <p:nvSpPr>
            <p:cNvPr name="TextBox 7" id="7"/>
            <p:cNvSpPr txBox="true"/>
            <p:nvPr/>
          </p:nvSpPr>
          <p:spPr>
            <a:xfrm rot="0">
              <a:off x="1314589" y="37325"/>
              <a:ext cx="8709568" cy="483447"/>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grpSp>
      <p:grpSp>
        <p:nvGrpSpPr>
          <p:cNvPr name="Group 8" id="8"/>
          <p:cNvGrpSpPr/>
          <p:nvPr/>
        </p:nvGrpSpPr>
        <p:grpSpPr>
          <a:xfrm rot="0">
            <a:off x="-3543241" y="1332965"/>
            <a:ext cx="21831241" cy="1623674"/>
            <a:chOff x="0" y="0"/>
            <a:chExt cx="5749792" cy="427634"/>
          </a:xfrm>
        </p:grpSpPr>
        <p:sp>
          <p:nvSpPr>
            <p:cNvPr name="Freeform 9" id="9"/>
            <p:cNvSpPr/>
            <p:nvPr/>
          </p:nvSpPr>
          <p:spPr>
            <a:xfrm flipH="false" flipV="false" rot="0">
              <a:off x="0" y="0"/>
              <a:ext cx="5749792" cy="427634"/>
            </a:xfrm>
            <a:custGeom>
              <a:avLst/>
              <a:gdLst/>
              <a:ahLst/>
              <a:cxnLst/>
              <a:rect r="r" b="b" t="t" l="l"/>
              <a:pathLst>
                <a:path h="427634" w="5749792">
                  <a:moveTo>
                    <a:pt x="0" y="0"/>
                  </a:moveTo>
                  <a:lnTo>
                    <a:pt x="5749792" y="0"/>
                  </a:lnTo>
                  <a:lnTo>
                    <a:pt x="5749792" y="427634"/>
                  </a:lnTo>
                  <a:lnTo>
                    <a:pt x="0" y="427634"/>
                  </a:lnTo>
                  <a:close/>
                </a:path>
              </a:pathLst>
            </a:custGeom>
            <a:solidFill>
              <a:srgbClr val="4F9FF5">
                <a:alpha val="71765"/>
              </a:srgbClr>
            </a:solidFill>
          </p:spPr>
        </p:sp>
        <p:sp>
          <p:nvSpPr>
            <p:cNvPr name="TextBox 10" id="10"/>
            <p:cNvSpPr txBox="true"/>
            <p:nvPr/>
          </p:nvSpPr>
          <p:spPr>
            <a:xfrm>
              <a:off x="0" y="38100"/>
              <a:ext cx="5749792" cy="389534"/>
            </a:xfrm>
            <a:prstGeom prst="rect">
              <a:avLst/>
            </a:prstGeom>
          </p:spPr>
          <p:txBody>
            <a:bodyPr anchor="ctr" rtlCol="false" tIns="50800" lIns="50800" bIns="50800" rIns="50800"/>
            <a:lstStyle/>
            <a:p>
              <a:pPr algn="ctr">
                <a:lnSpc>
                  <a:spcPts val="6468"/>
                </a:lnSpc>
              </a:pPr>
              <a:r>
                <a:rPr lang="en-US" sz="6219">
                  <a:solidFill>
                    <a:srgbClr val="FEFEFE">
                      <a:alpha val="71765"/>
                    </a:srgbClr>
                  </a:solidFill>
                  <a:latin typeface="Poppins"/>
                  <a:ea typeface="Poppins"/>
                  <a:cs typeface="Poppins"/>
                  <a:sym typeface="Poppins"/>
                </a:rPr>
                <a:t>ĐÁNH GIÁ MÔ HÌNH</a:t>
              </a:r>
            </a:p>
          </p:txBody>
        </p:sp>
      </p:grpSp>
      <p:grpSp>
        <p:nvGrpSpPr>
          <p:cNvPr name="Group 11" id="11"/>
          <p:cNvGrpSpPr/>
          <p:nvPr/>
        </p:nvGrpSpPr>
        <p:grpSpPr>
          <a:xfrm rot="0">
            <a:off x="3084227" y="9559360"/>
            <a:ext cx="357065" cy="357065"/>
            <a:chOff x="0" y="0"/>
            <a:chExt cx="94042" cy="94042"/>
          </a:xfrm>
        </p:grpSpPr>
        <p:sp>
          <p:nvSpPr>
            <p:cNvPr name="Freeform 12" id="12"/>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13" id="13"/>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grpSp>
        <p:nvGrpSpPr>
          <p:cNvPr name="Group 14" id="14"/>
          <p:cNvGrpSpPr/>
          <p:nvPr/>
        </p:nvGrpSpPr>
        <p:grpSpPr>
          <a:xfrm rot="0">
            <a:off x="11121317" y="9541774"/>
            <a:ext cx="357065" cy="357065"/>
            <a:chOff x="0" y="0"/>
            <a:chExt cx="94042" cy="94042"/>
          </a:xfrm>
        </p:grpSpPr>
        <p:sp>
          <p:nvSpPr>
            <p:cNvPr name="Freeform 15" id="15"/>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16" id="16"/>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Freeform 17" id="17"/>
          <p:cNvSpPr/>
          <p:nvPr/>
        </p:nvSpPr>
        <p:spPr>
          <a:xfrm flipH="false" flipV="false" rot="0">
            <a:off x="1577043" y="3026441"/>
            <a:ext cx="7368653" cy="5929598"/>
          </a:xfrm>
          <a:custGeom>
            <a:avLst/>
            <a:gdLst/>
            <a:ahLst/>
            <a:cxnLst/>
            <a:rect r="r" b="b" t="t" l="l"/>
            <a:pathLst>
              <a:path h="5929598" w="7368653">
                <a:moveTo>
                  <a:pt x="0" y="0"/>
                </a:moveTo>
                <a:lnTo>
                  <a:pt x="7368653" y="0"/>
                </a:lnTo>
                <a:lnTo>
                  <a:pt x="7368653" y="5929598"/>
                </a:lnTo>
                <a:lnTo>
                  <a:pt x="0" y="5929598"/>
                </a:lnTo>
                <a:lnTo>
                  <a:pt x="0" y="0"/>
                </a:lnTo>
                <a:close/>
              </a:path>
            </a:pathLst>
          </a:custGeom>
          <a:blipFill>
            <a:blip r:embed="rId4"/>
            <a:stretch>
              <a:fillRect l="0" t="0" r="0" b="0"/>
            </a:stretch>
          </a:blipFill>
        </p:spPr>
      </p:sp>
      <p:sp>
        <p:nvSpPr>
          <p:cNvPr name="Freeform 18" id="18"/>
          <p:cNvSpPr/>
          <p:nvPr/>
        </p:nvSpPr>
        <p:spPr>
          <a:xfrm flipH="false" flipV="false" rot="0">
            <a:off x="9276061" y="3026441"/>
            <a:ext cx="7062218" cy="5929598"/>
          </a:xfrm>
          <a:custGeom>
            <a:avLst/>
            <a:gdLst/>
            <a:ahLst/>
            <a:cxnLst/>
            <a:rect r="r" b="b" t="t" l="l"/>
            <a:pathLst>
              <a:path h="5929598" w="7062218">
                <a:moveTo>
                  <a:pt x="0" y="0"/>
                </a:moveTo>
                <a:lnTo>
                  <a:pt x="7062218" y="0"/>
                </a:lnTo>
                <a:lnTo>
                  <a:pt x="7062218" y="5929598"/>
                </a:lnTo>
                <a:lnTo>
                  <a:pt x="0" y="5929598"/>
                </a:lnTo>
                <a:lnTo>
                  <a:pt x="0" y="0"/>
                </a:lnTo>
                <a:close/>
              </a:path>
            </a:pathLst>
          </a:custGeom>
          <a:blipFill>
            <a:blip r:embed="rId5"/>
            <a:stretch>
              <a:fillRect l="0" t="0" r="0" b="0"/>
            </a:stretch>
          </a:blipFill>
        </p:spPr>
      </p:sp>
      <p:sp>
        <p:nvSpPr>
          <p:cNvPr name="TextBox 19" id="19"/>
          <p:cNvSpPr txBox="true"/>
          <p:nvPr/>
        </p:nvSpPr>
        <p:spPr>
          <a:xfrm rot="0">
            <a:off x="3780919" y="9530785"/>
            <a:ext cx="3517883" cy="403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Biểu đồ Traning Loss</a:t>
            </a:r>
          </a:p>
        </p:txBody>
      </p:sp>
      <p:sp>
        <p:nvSpPr>
          <p:cNvPr name="TextBox 20" id="20"/>
          <p:cNvSpPr txBox="true"/>
          <p:nvPr/>
        </p:nvSpPr>
        <p:spPr>
          <a:xfrm rot="0">
            <a:off x="11818009" y="9513199"/>
            <a:ext cx="3047108" cy="403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Biểu đồ Accuracy</a:t>
            </a:r>
          </a:p>
        </p:txBody>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Freeform 2" id="2"/>
          <p:cNvSpPr/>
          <p:nvPr/>
        </p:nvSpPr>
        <p:spPr>
          <a:xfrm flipH="false" flipV="false" rot="0">
            <a:off x="15125659" y="1332965"/>
            <a:ext cx="2232436" cy="2263560"/>
          </a:xfrm>
          <a:custGeom>
            <a:avLst/>
            <a:gdLst/>
            <a:ahLst/>
            <a:cxnLst/>
            <a:rect r="r" b="b" t="t" l="l"/>
            <a:pathLst>
              <a:path h="2263560" w="2232436">
                <a:moveTo>
                  <a:pt x="0" y="0"/>
                </a:moveTo>
                <a:lnTo>
                  <a:pt x="2232436" y="0"/>
                </a:lnTo>
                <a:lnTo>
                  <a:pt x="2232436" y="2263559"/>
                </a:lnTo>
                <a:lnTo>
                  <a:pt x="0" y="2263559"/>
                </a:lnTo>
                <a:lnTo>
                  <a:pt x="0" y="0"/>
                </a:lnTo>
                <a:close/>
              </a:path>
            </a:pathLst>
          </a:custGeom>
          <a:blipFill>
            <a:blip r:embed="rId2">
              <a:alphaModFix amt="71000"/>
            </a:blip>
            <a:stretch>
              <a:fillRect l="0" t="0" r="0" b="0"/>
            </a:stretch>
          </a:blipFill>
        </p:spPr>
      </p:sp>
      <p:sp>
        <p:nvSpPr>
          <p:cNvPr name="Freeform 3" id="3"/>
          <p:cNvSpPr/>
          <p:nvPr/>
        </p:nvSpPr>
        <p:spPr>
          <a:xfrm flipH="false" flipV="false" rot="0">
            <a:off x="17015150" y="3026441"/>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sp>
        <p:nvSpPr>
          <p:cNvPr name="Freeform 4" id="4"/>
          <p:cNvSpPr/>
          <p:nvPr/>
        </p:nvSpPr>
        <p:spPr>
          <a:xfrm flipH="false" flipV="false" rot="0">
            <a:off x="15906066" y="6478896"/>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grpSp>
        <p:nvGrpSpPr>
          <p:cNvPr name="Group 5" id="5"/>
          <p:cNvGrpSpPr/>
          <p:nvPr/>
        </p:nvGrpSpPr>
        <p:grpSpPr>
          <a:xfrm rot="0">
            <a:off x="210528" y="567537"/>
            <a:ext cx="7518118" cy="765428"/>
            <a:chOff x="0" y="0"/>
            <a:chExt cx="10024157" cy="1020571"/>
          </a:xfrm>
        </p:grpSpPr>
        <p:sp>
          <p:nvSpPr>
            <p:cNvPr name="Freeform 6" id="6"/>
            <p:cNvSpPr/>
            <p:nvPr/>
          </p:nvSpPr>
          <p:spPr>
            <a:xfrm flipH="false" flipV="false" rot="0">
              <a:off x="0" y="0"/>
              <a:ext cx="1744464" cy="1020571"/>
            </a:xfrm>
            <a:custGeom>
              <a:avLst/>
              <a:gdLst/>
              <a:ahLst/>
              <a:cxnLst/>
              <a:rect r="r" b="b" t="t" l="l"/>
              <a:pathLst>
                <a:path h="1020571" w="1744464">
                  <a:moveTo>
                    <a:pt x="0" y="0"/>
                  </a:moveTo>
                  <a:lnTo>
                    <a:pt x="1744464" y="0"/>
                  </a:lnTo>
                  <a:lnTo>
                    <a:pt x="1744464" y="1020571"/>
                  </a:lnTo>
                  <a:lnTo>
                    <a:pt x="0" y="1020571"/>
                  </a:lnTo>
                  <a:lnTo>
                    <a:pt x="0" y="0"/>
                  </a:lnTo>
                  <a:close/>
                </a:path>
              </a:pathLst>
            </a:custGeom>
            <a:blipFill>
              <a:blip r:embed="rId3"/>
              <a:stretch>
                <a:fillRect l="0" t="0" r="0" b="0"/>
              </a:stretch>
            </a:blipFill>
          </p:spPr>
        </p:sp>
        <p:sp>
          <p:nvSpPr>
            <p:cNvPr name="TextBox 7" id="7"/>
            <p:cNvSpPr txBox="true"/>
            <p:nvPr/>
          </p:nvSpPr>
          <p:spPr>
            <a:xfrm rot="0">
              <a:off x="1314589" y="37325"/>
              <a:ext cx="8709568" cy="483447"/>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grpSp>
      <p:grpSp>
        <p:nvGrpSpPr>
          <p:cNvPr name="Group 8" id="8"/>
          <p:cNvGrpSpPr/>
          <p:nvPr/>
        </p:nvGrpSpPr>
        <p:grpSpPr>
          <a:xfrm rot="0">
            <a:off x="-3543241" y="1332965"/>
            <a:ext cx="21831241" cy="1623674"/>
            <a:chOff x="0" y="0"/>
            <a:chExt cx="5749792" cy="427634"/>
          </a:xfrm>
        </p:grpSpPr>
        <p:sp>
          <p:nvSpPr>
            <p:cNvPr name="Freeform 9" id="9"/>
            <p:cNvSpPr/>
            <p:nvPr/>
          </p:nvSpPr>
          <p:spPr>
            <a:xfrm flipH="false" flipV="false" rot="0">
              <a:off x="0" y="0"/>
              <a:ext cx="5749792" cy="427634"/>
            </a:xfrm>
            <a:custGeom>
              <a:avLst/>
              <a:gdLst/>
              <a:ahLst/>
              <a:cxnLst/>
              <a:rect r="r" b="b" t="t" l="l"/>
              <a:pathLst>
                <a:path h="427634" w="5749792">
                  <a:moveTo>
                    <a:pt x="0" y="0"/>
                  </a:moveTo>
                  <a:lnTo>
                    <a:pt x="5749792" y="0"/>
                  </a:lnTo>
                  <a:lnTo>
                    <a:pt x="5749792" y="427634"/>
                  </a:lnTo>
                  <a:lnTo>
                    <a:pt x="0" y="427634"/>
                  </a:lnTo>
                  <a:close/>
                </a:path>
              </a:pathLst>
            </a:custGeom>
            <a:solidFill>
              <a:srgbClr val="4F9FF5">
                <a:alpha val="71765"/>
              </a:srgbClr>
            </a:solidFill>
          </p:spPr>
        </p:sp>
        <p:sp>
          <p:nvSpPr>
            <p:cNvPr name="TextBox 10" id="10"/>
            <p:cNvSpPr txBox="true"/>
            <p:nvPr/>
          </p:nvSpPr>
          <p:spPr>
            <a:xfrm>
              <a:off x="0" y="38100"/>
              <a:ext cx="5749792" cy="389534"/>
            </a:xfrm>
            <a:prstGeom prst="rect">
              <a:avLst/>
            </a:prstGeom>
          </p:spPr>
          <p:txBody>
            <a:bodyPr anchor="ctr" rtlCol="false" tIns="50800" lIns="50800" bIns="50800" rIns="50800"/>
            <a:lstStyle/>
            <a:p>
              <a:pPr algn="ctr">
                <a:lnSpc>
                  <a:spcPts val="6468"/>
                </a:lnSpc>
              </a:pPr>
              <a:r>
                <a:rPr lang="en-US" sz="6219">
                  <a:solidFill>
                    <a:srgbClr val="FEFEFE">
                      <a:alpha val="71765"/>
                    </a:srgbClr>
                  </a:solidFill>
                  <a:latin typeface="Poppins"/>
                  <a:ea typeface="Poppins"/>
                  <a:cs typeface="Poppins"/>
                  <a:sym typeface="Poppins"/>
                </a:rPr>
                <a:t>ĐÁNH GIÁ MÔ HÌNH</a:t>
              </a:r>
            </a:p>
          </p:txBody>
        </p:sp>
      </p:grpSp>
      <p:grpSp>
        <p:nvGrpSpPr>
          <p:cNvPr name="Group 11" id="11"/>
          <p:cNvGrpSpPr/>
          <p:nvPr/>
        </p:nvGrpSpPr>
        <p:grpSpPr>
          <a:xfrm rot="0">
            <a:off x="10370554" y="9495206"/>
            <a:ext cx="357065" cy="357065"/>
            <a:chOff x="0" y="0"/>
            <a:chExt cx="94042" cy="94042"/>
          </a:xfrm>
        </p:grpSpPr>
        <p:sp>
          <p:nvSpPr>
            <p:cNvPr name="Freeform 12" id="12"/>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13" id="13"/>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grpSp>
        <p:nvGrpSpPr>
          <p:cNvPr name="Group 14" id="14"/>
          <p:cNvGrpSpPr/>
          <p:nvPr/>
        </p:nvGrpSpPr>
        <p:grpSpPr>
          <a:xfrm rot="0">
            <a:off x="2663003" y="9521584"/>
            <a:ext cx="357065" cy="357065"/>
            <a:chOff x="0" y="0"/>
            <a:chExt cx="94042" cy="94042"/>
          </a:xfrm>
        </p:grpSpPr>
        <p:sp>
          <p:nvSpPr>
            <p:cNvPr name="Freeform 15" id="15"/>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16" id="16"/>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Freeform 17" id="17"/>
          <p:cNvSpPr/>
          <p:nvPr/>
        </p:nvSpPr>
        <p:spPr>
          <a:xfrm flipH="false" flipV="false" rot="0">
            <a:off x="1871061" y="3026441"/>
            <a:ext cx="6302274" cy="6190976"/>
          </a:xfrm>
          <a:custGeom>
            <a:avLst/>
            <a:gdLst/>
            <a:ahLst/>
            <a:cxnLst/>
            <a:rect r="r" b="b" t="t" l="l"/>
            <a:pathLst>
              <a:path h="6190976" w="6302274">
                <a:moveTo>
                  <a:pt x="0" y="0"/>
                </a:moveTo>
                <a:lnTo>
                  <a:pt x="6302274" y="0"/>
                </a:lnTo>
                <a:lnTo>
                  <a:pt x="6302274" y="6190975"/>
                </a:lnTo>
                <a:lnTo>
                  <a:pt x="0" y="6190975"/>
                </a:lnTo>
                <a:lnTo>
                  <a:pt x="0" y="0"/>
                </a:lnTo>
                <a:close/>
              </a:path>
            </a:pathLst>
          </a:custGeom>
          <a:blipFill>
            <a:blip r:embed="rId4"/>
            <a:stretch>
              <a:fillRect l="0" t="0" r="0" b="0"/>
            </a:stretch>
          </a:blipFill>
        </p:spPr>
      </p:sp>
      <p:sp>
        <p:nvSpPr>
          <p:cNvPr name="Freeform 18" id="18"/>
          <p:cNvSpPr/>
          <p:nvPr/>
        </p:nvSpPr>
        <p:spPr>
          <a:xfrm flipH="false" flipV="false" rot="0">
            <a:off x="9433129" y="2956639"/>
            <a:ext cx="6406754" cy="6260777"/>
          </a:xfrm>
          <a:custGeom>
            <a:avLst/>
            <a:gdLst/>
            <a:ahLst/>
            <a:cxnLst/>
            <a:rect r="r" b="b" t="t" l="l"/>
            <a:pathLst>
              <a:path h="6260777" w="6406754">
                <a:moveTo>
                  <a:pt x="0" y="0"/>
                </a:moveTo>
                <a:lnTo>
                  <a:pt x="6406754" y="0"/>
                </a:lnTo>
                <a:lnTo>
                  <a:pt x="6406754" y="6260777"/>
                </a:lnTo>
                <a:lnTo>
                  <a:pt x="0" y="6260777"/>
                </a:lnTo>
                <a:lnTo>
                  <a:pt x="0" y="0"/>
                </a:lnTo>
                <a:close/>
              </a:path>
            </a:pathLst>
          </a:custGeom>
          <a:blipFill>
            <a:blip r:embed="rId5"/>
            <a:stretch>
              <a:fillRect l="0" t="0" r="0" b="0"/>
            </a:stretch>
          </a:blipFill>
        </p:spPr>
      </p:sp>
      <p:sp>
        <p:nvSpPr>
          <p:cNvPr name="TextBox 19" id="19"/>
          <p:cNvSpPr txBox="true"/>
          <p:nvPr/>
        </p:nvSpPr>
        <p:spPr>
          <a:xfrm rot="0">
            <a:off x="11067246" y="9293717"/>
            <a:ext cx="5174631" cy="784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Accuracy trên từng lớp và Classifition Report</a:t>
            </a:r>
          </a:p>
        </p:txBody>
      </p:sp>
      <p:sp>
        <p:nvSpPr>
          <p:cNvPr name="TextBox 20" id="20"/>
          <p:cNvSpPr txBox="true"/>
          <p:nvPr/>
        </p:nvSpPr>
        <p:spPr>
          <a:xfrm rot="0">
            <a:off x="3359695" y="9493009"/>
            <a:ext cx="4075808" cy="403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Biểu đồ Confusion Matrix</a:t>
            </a:r>
          </a:p>
        </p:txBody>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5125659" y="1332965"/>
            <a:ext cx="2232436" cy="2263560"/>
          </a:xfrm>
          <a:custGeom>
            <a:avLst/>
            <a:gdLst/>
            <a:ahLst/>
            <a:cxnLst/>
            <a:rect r="r" b="b" t="t" l="l"/>
            <a:pathLst>
              <a:path h="2263560" w="2232436">
                <a:moveTo>
                  <a:pt x="0" y="0"/>
                </a:moveTo>
                <a:lnTo>
                  <a:pt x="2232436" y="0"/>
                </a:lnTo>
                <a:lnTo>
                  <a:pt x="2232436" y="2263559"/>
                </a:lnTo>
                <a:lnTo>
                  <a:pt x="0" y="2263559"/>
                </a:lnTo>
                <a:lnTo>
                  <a:pt x="0" y="0"/>
                </a:lnTo>
                <a:close/>
              </a:path>
            </a:pathLst>
          </a:custGeom>
          <a:blipFill>
            <a:blip r:embed="rId2">
              <a:alphaModFix amt="71000"/>
            </a:blip>
            <a:stretch>
              <a:fillRect l="0" t="0" r="0" b="0"/>
            </a:stretch>
          </a:blipFill>
        </p:spPr>
      </p:sp>
      <p:sp>
        <p:nvSpPr>
          <p:cNvPr name="Freeform 3" id="3"/>
          <p:cNvSpPr/>
          <p:nvPr/>
        </p:nvSpPr>
        <p:spPr>
          <a:xfrm flipH="false" flipV="false" rot="0">
            <a:off x="17015150" y="3026441"/>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sp>
        <p:nvSpPr>
          <p:cNvPr name="Freeform 4" id="4"/>
          <p:cNvSpPr/>
          <p:nvPr/>
        </p:nvSpPr>
        <p:spPr>
          <a:xfrm flipH="false" flipV="false" rot="0">
            <a:off x="15906066" y="6478896"/>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grpSp>
        <p:nvGrpSpPr>
          <p:cNvPr name="Group 5" id="5"/>
          <p:cNvGrpSpPr/>
          <p:nvPr/>
        </p:nvGrpSpPr>
        <p:grpSpPr>
          <a:xfrm rot="0">
            <a:off x="379084" y="263272"/>
            <a:ext cx="7518118" cy="765428"/>
            <a:chOff x="0" y="0"/>
            <a:chExt cx="10024157" cy="1020571"/>
          </a:xfrm>
        </p:grpSpPr>
        <p:sp>
          <p:nvSpPr>
            <p:cNvPr name="Freeform 6" id="6"/>
            <p:cNvSpPr/>
            <p:nvPr/>
          </p:nvSpPr>
          <p:spPr>
            <a:xfrm flipH="false" flipV="false" rot="0">
              <a:off x="0" y="0"/>
              <a:ext cx="1744464" cy="1020571"/>
            </a:xfrm>
            <a:custGeom>
              <a:avLst/>
              <a:gdLst/>
              <a:ahLst/>
              <a:cxnLst/>
              <a:rect r="r" b="b" t="t" l="l"/>
              <a:pathLst>
                <a:path h="1020571" w="1744464">
                  <a:moveTo>
                    <a:pt x="0" y="0"/>
                  </a:moveTo>
                  <a:lnTo>
                    <a:pt x="1744464" y="0"/>
                  </a:lnTo>
                  <a:lnTo>
                    <a:pt x="1744464" y="1020571"/>
                  </a:lnTo>
                  <a:lnTo>
                    <a:pt x="0" y="1020571"/>
                  </a:lnTo>
                  <a:lnTo>
                    <a:pt x="0" y="0"/>
                  </a:lnTo>
                  <a:close/>
                </a:path>
              </a:pathLst>
            </a:custGeom>
            <a:blipFill>
              <a:blip r:embed="rId3"/>
              <a:stretch>
                <a:fillRect l="0" t="0" r="0" b="0"/>
              </a:stretch>
            </a:blipFill>
          </p:spPr>
        </p:sp>
        <p:sp>
          <p:nvSpPr>
            <p:cNvPr name="TextBox 7" id="7"/>
            <p:cNvSpPr txBox="true"/>
            <p:nvPr/>
          </p:nvSpPr>
          <p:spPr>
            <a:xfrm rot="0">
              <a:off x="1314589" y="37325"/>
              <a:ext cx="8709568" cy="483447"/>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grpSp>
      <p:grpSp>
        <p:nvGrpSpPr>
          <p:cNvPr name="Group 8" id="8"/>
          <p:cNvGrpSpPr/>
          <p:nvPr/>
        </p:nvGrpSpPr>
        <p:grpSpPr>
          <a:xfrm rot="0">
            <a:off x="10826392" y="5466267"/>
            <a:ext cx="357065" cy="357065"/>
            <a:chOff x="0" y="0"/>
            <a:chExt cx="94042" cy="94042"/>
          </a:xfrm>
        </p:grpSpPr>
        <p:sp>
          <p:nvSpPr>
            <p:cNvPr name="Freeform 9" id="9"/>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10" id="10"/>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grpSp>
        <p:nvGrpSpPr>
          <p:cNvPr name="Group 11" id="11"/>
          <p:cNvGrpSpPr/>
          <p:nvPr/>
        </p:nvGrpSpPr>
        <p:grpSpPr>
          <a:xfrm rot="0">
            <a:off x="10123411" y="6982330"/>
            <a:ext cx="357065" cy="357065"/>
            <a:chOff x="0" y="0"/>
            <a:chExt cx="94042" cy="94042"/>
          </a:xfrm>
        </p:grpSpPr>
        <p:sp>
          <p:nvSpPr>
            <p:cNvPr name="Freeform 12" id="12"/>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13" id="13"/>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Freeform 14" id="14"/>
          <p:cNvSpPr/>
          <p:nvPr/>
        </p:nvSpPr>
        <p:spPr>
          <a:xfrm flipH="false" flipV="false" rot="0">
            <a:off x="-1177848" y="2464745"/>
            <a:ext cx="11025034" cy="6542588"/>
          </a:xfrm>
          <a:custGeom>
            <a:avLst/>
            <a:gdLst/>
            <a:ahLst/>
            <a:cxnLst/>
            <a:rect r="r" b="b" t="t" l="l"/>
            <a:pathLst>
              <a:path h="6542588" w="11025034">
                <a:moveTo>
                  <a:pt x="0" y="0"/>
                </a:moveTo>
                <a:lnTo>
                  <a:pt x="11025034" y="0"/>
                </a:lnTo>
                <a:lnTo>
                  <a:pt x="11025034" y="6542587"/>
                </a:lnTo>
                <a:lnTo>
                  <a:pt x="0" y="6542587"/>
                </a:lnTo>
                <a:lnTo>
                  <a:pt x="0" y="0"/>
                </a:lnTo>
                <a:close/>
              </a:path>
            </a:pathLst>
          </a:custGeom>
          <a:blipFill>
            <a:blip r:embed="rId4"/>
            <a:stretch>
              <a:fillRect l="0" t="0" r="-5498" b="0"/>
            </a:stretch>
          </a:blipFill>
        </p:spPr>
      </p:sp>
      <p:sp>
        <p:nvSpPr>
          <p:cNvPr name="TextBox 15" id="15"/>
          <p:cNvSpPr txBox="true"/>
          <p:nvPr/>
        </p:nvSpPr>
        <p:spPr>
          <a:xfrm rot="0">
            <a:off x="12116367" y="2717049"/>
            <a:ext cx="4125510" cy="1825625"/>
          </a:xfrm>
          <a:prstGeom prst="rect">
            <a:avLst/>
          </a:prstGeom>
        </p:spPr>
        <p:txBody>
          <a:bodyPr anchor="t" rtlCol="false" tIns="0" lIns="0" bIns="0" rIns="0">
            <a:spAutoFit/>
          </a:bodyPr>
          <a:lstStyle/>
          <a:p>
            <a:pPr algn="l">
              <a:lnSpc>
                <a:spcPts val="7150"/>
              </a:lnSpc>
            </a:pPr>
            <a:r>
              <a:rPr lang="en-US" sz="6500" b="true">
                <a:solidFill>
                  <a:srgbClr val="02CDFF"/>
                </a:solidFill>
                <a:latin typeface="Barlow Condensed Bold"/>
                <a:ea typeface="Barlow Condensed Bold"/>
                <a:cs typeface="Barlow Condensed Bold"/>
                <a:sym typeface="Barlow Condensed Bold"/>
              </a:rPr>
              <a:t>Thuật toán ResNet50</a:t>
            </a:r>
          </a:p>
        </p:txBody>
      </p:sp>
      <p:sp>
        <p:nvSpPr>
          <p:cNvPr name="TextBox 16" id="16"/>
          <p:cNvSpPr txBox="true"/>
          <p:nvPr/>
        </p:nvSpPr>
        <p:spPr>
          <a:xfrm rot="0">
            <a:off x="11481355" y="5238399"/>
            <a:ext cx="6581352" cy="1165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ResNet50 là một mô hình deep learning mạnh mẽ dựa trên kiến trúc mạng tích chập (CNN).</a:t>
            </a:r>
          </a:p>
        </p:txBody>
      </p:sp>
      <p:sp>
        <p:nvSpPr>
          <p:cNvPr name="TextBox 17" id="17"/>
          <p:cNvSpPr txBox="true"/>
          <p:nvPr/>
        </p:nvSpPr>
        <p:spPr>
          <a:xfrm rot="0">
            <a:off x="10759329" y="6660799"/>
            <a:ext cx="7725972" cy="9144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Được phát triển để giải quyết vấn đề vanishing gradient khi mạng trở nên quá sâu. </a:t>
            </a:r>
          </a:p>
        </p:txBody>
      </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Freeform 2" id="2"/>
          <p:cNvSpPr/>
          <p:nvPr/>
        </p:nvSpPr>
        <p:spPr>
          <a:xfrm flipH="false" flipV="false" rot="0">
            <a:off x="15125659" y="1332965"/>
            <a:ext cx="2232436" cy="2263560"/>
          </a:xfrm>
          <a:custGeom>
            <a:avLst/>
            <a:gdLst/>
            <a:ahLst/>
            <a:cxnLst/>
            <a:rect r="r" b="b" t="t" l="l"/>
            <a:pathLst>
              <a:path h="2263560" w="2232436">
                <a:moveTo>
                  <a:pt x="0" y="0"/>
                </a:moveTo>
                <a:lnTo>
                  <a:pt x="2232436" y="0"/>
                </a:lnTo>
                <a:lnTo>
                  <a:pt x="2232436" y="2263559"/>
                </a:lnTo>
                <a:lnTo>
                  <a:pt x="0" y="2263559"/>
                </a:lnTo>
                <a:lnTo>
                  <a:pt x="0" y="0"/>
                </a:lnTo>
                <a:close/>
              </a:path>
            </a:pathLst>
          </a:custGeom>
          <a:blipFill>
            <a:blip r:embed="rId2">
              <a:alphaModFix amt="71000"/>
            </a:blip>
            <a:stretch>
              <a:fillRect l="0" t="0" r="0" b="0"/>
            </a:stretch>
          </a:blipFill>
        </p:spPr>
      </p:sp>
      <p:sp>
        <p:nvSpPr>
          <p:cNvPr name="Freeform 3" id="3"/>
          <p:cNvSpPr/>
          <p:nvPr/>
        </p:nvSpPr>
        <p:spPr>
          <a:xfrm flipH="false" flipV="false" rot="0">
            <a:off x="17015150" y="3026441"/>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sp>
        <p:nvSpPr>
          <p:cNvPr name="Freeform 4" id="4"/>
          <p:cNvSpPr/>
          <p:nvPr/>
        </p:nvSpPr>
        <p:spPr>
          <a:xfrm flipH="false" flipV="false" rot="0">
            <a:off x="15906066" y="6478896"/>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grpSp>
        <p:nvGrpSpPr>
          <p:cNvPr name="Group 5" id="5"/>
          <p:cNvGrpSpPr/>
          <p:nvPr/>
        </p:nvGrpSpPr>
        <p:grpSpPr>
          <a:xfrm rot="0">
            <a:off x="1437056" y="353399"/>
            <a:ext cx="7518118" cy="765428"/>
            <a:chOff x="0" y="0"/>
            <a:chExt cx="10024157" cy="1020571"/>
          </a:xfrm>
        </p:grpSpPr>
        <p:sp>
          <p:nvSpPr>
            <p:cNvPr name="Freeform 6" id="6"/>
            <p:cNvSpPr/>
            <p:nvPr/>
          </p:nvSpPr>
          <p:spPr>
            <a:xfrm flipH="false" flipV="false" rot="0">
              <a:off x="0" y="0"/>
              <a:ext cx="1744464" cy="1020571"/>
            </a:xfrm>
            <a:custGeom>
              <a:avLst/>
              <a:gdLst/>
              <a:ahLst/>
              <a:cxnLst/>
              <a:rect r="r" b="b" t="t" l="l"/>
              <a:pathLst>
                <a:path h="1020571" w="1744464">
                  <a:moveTo>
                    <a:pt x="0" y="0"/>
                  </a:moveTo>
                  <a:lnTo>
                    <a:pt x="1744464" y="0"/>
                  </a:lnTo>
                  <a:lnTo>
                    <a:pt x="1744464" y="1020571"/>
                  </a:lnTo>
                  <a:lnTo>
                    <a:pt x="0" y="1020571"/>
                  </a:lnTo>
                  <a:lnTo>
                    <a:pt x="0" y="0"/>
                  </a:lnTo>
                  <a:close/>
                </a:path>
              </a:pathLst>
            </a:custGeom>
            <a:blipFill>
              <a:blip r:embed="rId3"/>
              <a:stretch>
                <a:fillRect l="0" t="0" r="0" b="0"/>
              </a:stretch>
            </a:blipFill>
          </p:spPr>
        </p:sp>
        <p:sp>
          <p:nvSpPr>
            <p:cNvPr name="TextBox 7" id="7"/>
            <p:cNvSpPr txBox="true"/>
            <p:nvPr/>
          </p:nvSpPr>
          <p:spPr>
            <a:xfrm rot="0">
              <a:off x="1314589" y="37325"/>
              <a:ext cx="8709568" cy="483447"/>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grpSp>
      <p:grpSp>
        <p:nvGrpSpPr>
          <p:cNvPr name="Group 8" id="8"/>
          <p:cNvGrpSpPr/>
          <p:nvPr/>
        </p:nvGrpSpPr>
        <p:grpSpPr>
          <a:xfrm rot="0">
            <a:off x="-6064365" y="1028700"/>
            <a:ext cx="24352365" cy="1623674"/>
            <a:chOff x="0" y="0"/>
            <a:chExt cx="6413792" cy="427634"/>
          </a:xfrm>
        </p:grpSpPr>
        <p:sp>
          <p:nvSpPr>
            <p:cNvPr name="Freeform 9" id="9"/>
            <p:cNvSpPr/>
            <p:nvPr/>
          </p:nvSpPr>
          <p:spPr>
            <a:xfrm flipH="false" flipV="false" rot="0">
              <a:off x="0" y="0"/>
              <a:ext cx="6413792" cy="427634"/>
            </a:xfrm>
            <a:custGeom>
              <a:avLst/>
              <a:gdLst/>
              <a:ahLst/>
              <a:cxnLst/>
              <a:rect r="r" b="b" t="t" l="l"/>
              <a:pathLst>
                <a:path h="427634" w="6413792">
                  <a:moveTo>
                    <a:pt x="0" y="0"/>
                  </a:moveTo>
                  <a:lnTo>
                    <a:pt x="6413792" y="0"/>
                  </a:lnTo>
                  <a:lnTo>
                    <a:pt x="6413792" y="427634"/>
                  </a:lnTo>
                  <a:lnTo>
                    <a:pt x="0" y="427634"/>
                  </a:lnTo>
                  <a:close/>
                </a:path>
              </a:pathLst>
            </a:custGeom>
            <a:solidFill>
              <a:srgbClr val="4F9FF5">
                <a:alpha val="71765"/>
              </a:srgbClr>
            </a:solidFill>
          </p:spPr>
        </p:sp>
        <p:sp>
          <p:nvSpPr>
            <p:cNvPr name="TextBox 10" id="10"/>
            <p:cNvSpPr txBox="true"/>
            <p:nvPr/>
          </p:nvSpPr>
          <p:spPr>
            <a:xfrm>
              <a:off x="0" y="38100"/>
              <a:ext cx="6413792" cy="389534"/>
            </a:xfrm>
            <a:prstGeom prst="rect">
              <a:avLst/>
            </a:prstGeom>
          </p:spPr>
          <p:txBody>
            <a:bodyPr anchor="ctr" rtlCol="false" tIns="50800" lIns="50800" bIns="50800" rIns="50800"/>
            <a:lstStyle/>
            <a:p>
              <a:pPr algn="ctr">
                <a:lnSpc>
                  <a:spcPts val="6468"/>
                </a:lnSpc>
              </a:pPr>
              <a:r>
                <a:rPr lang="en-US" sz="6219">
                  <a:solidFill>
                    <a:srgbClr val="FEFEFE">
                      <a:alpha val="71765"/>
                    </a:srgbClr>
                  </a:solidFill>
                  <a:latin typeface="Poppins"/>
                  <a:ea typeface="Poppins"/>
                  <a:cs typeface="Poppins"/>
                  <a:sym typeface="Poppins"/>
                </a:rPr>
                <a:t>ƯU ĐIỂM THUẬT TOÁN</a:t>
              </a:r>
            </a:p>
          </p:txBody>
        </p:sp>
      </p:grpSp>
      <p:sp>
        <p:nvSpPr>
          <p:cNvPr name="TextBox 11" id="11"/>
          <p:cNvSpPr txBox="true"/>
          <p:nvPr/>
        </p:nvSpPr>
        <p:spPr>
          <a:xfrm rot="0">
            <a:off x="3192673" y="3497504"/>
            <a:ext cx="5476771" cy="1866900"/>
          </a:xfrm>
          <a:prstGeom prst="rect">
            <a:avLst/>
          </a:prstGeom>
        </p:spPr>
        <p:txBody>
          <a:bodyPr anchor="t" rtlCol="false" tIns="0" lIns="0" bIns="0" rIns="0">
            <a:spAutoFit/>
          </a:bodyPr>
          <a:lstStyle/>
          <a:p>
            <a:pPr algn="l">
              <a:lnSpc>
                <a:spcPts val="3749"/>
              </a:lnSpc>
            </a:pPr>
            <a:r>
              <a:rPr lang="en-US" sz="2499">
                <a:solidFill>
                  <a:srgbClr val="000000"/>
                </a:solidFill>
                <a:latin typeface="Poppins"/>
                <a:ea typeface="Poppins"/>
                <a:cs typeface="Poppins"/>
                <a:sym typeface="Poppins"/>
              </a:rPr>
              <a:t>Giải quyết vanishing gradient: Nhờ Skip Connection, giúp mô hình sâu dễ huấn luyện.</a:t>
            </a:r>
          </a:p>
          <a:p>
            <a:pPr algn="l">
              <a:lnSpc>
                <a:spcPts val="3749"/>
              </a:lnSpc>
            </a:pPr>
          </a:p>
        </p:txBody>
      </p:sp>
      <p:grpSp>
        <p:nvGrpSpPr>
          <p:cNvPr name="Group 12" id="12"/>
          <p:cNvGrpSpPr/>
          <p:nvPr/>
        </p:nvGrpSpPr>
        <p:grpSpPr>
          <a:xfrm rot="0">
            <a:off x="2489899" y="3592754"/>
            <a:ext cx="357065" cy="357065"/>
            <a:chOff x="0" y="0"/>
            <a:chExt cx="94042" cy="94042"/>
          </a:xfrm>
        </p:grpSpPr>
        <p:sp>
          <p:nvSpPr>
            <p:cNvPr name="Freeform 13" id="13"/>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14" id="14"/>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15" id="15"/>
          <p:cNvSpPr txBox="true"/>
          <p:nvPr/>
        </p:nvSpPr>
        <p:spPr>
          <a:xfrm rot="0">
            <a:off x="3173623" y="6817688"/>
            <a:ext cx="5476771" cy="1400175"/>
          </a:xfrm>
          <a:prstGeom prst="rect">
            <a:avLst/>
          </a:prstGeom>
        </p:spPr>
        <p:txBody>
          <a:bodyPr anchor="t" rtlCol="false" tIns="0" lIns="0" bIns="0" rIns="0">
            <a:spAutoFit/>
          </a:bodyPr>
          <a:lstStyle/>
          <a:p>
            <a:pPr algn="l">
              <a:lnSpc>
                <a:spcPts val="3749"/>
              </a:lnSpc>
            </a:pPr>
            <a:r>
              <a:rPr lang="en-US" sz="2499">
                <a:solidFill>
                  <a:srgbClr val="000000"/>
                </a:solidFill>
                <a:latin typeface="Poppins"/>
                <a:ea typeface="Poppins"/>
                <a:cs typeface="Poppins"/>
                <a:sym typeface="Poppins"/>
              </a:rPr>
              <a:t>Tối ưu số tham số: Bottleneck Block (1x1 - 3x3 - 1x1 Conv) giúp giảm tính toán.</a:t>
            </a:r>
          </a:p>
        </p:txBody>
      </p:sp>
      <p:grpSp>
        <p:nvGrpSpPr>
          <p:cNvPr name="Group 16" id="16"/>
          <p:cNvGrpSpPr/>
          <p:nvPr/>
        </p:nvGrpSpPr>
        <p:grpSpPr>
          <a:xfrm rot="0">
            <a:off x="2489899" y="6912938"/>
            <a:ext cx="357065" cy="357065"/>
            <a:chOff x="0" y="0"/>
            <a:chExt cx="94042" cy="94042"/>
          </a:xfrm>
        </p:grpSpPr>
        <p:sp>
          <p:nvSpPr>
            <p:cNvPr name="Freeform 17" id="17"/>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18" id="18"/>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19" id="19"/>
          <p:cNvSpPr txBox="true"/>
          <p:nvPr/>
        </p:nvSpPr>
        <p:spPr>
          <a:xfrm rot="0">
            <a:off x="10280667" y="4860925"/>
            <a:ext cx="5476771" cy="1400175"/>
          </a:xfrm>
          <a:prstGeom prst="rect">
            <a:avLst/>
          </a:prstGeom>
        </p:spPr>
        <p:txBody>
          <a:bodyPr anchor="t" rtlCol="false" tIns="0" lIns="0" bIns="0" rIns="0">
            <a:spAutoFit/>
          </a:bodyPr>
          <a:lstStyle/>
          <a:p>
            <a:pPr algn="l">
              <a:lnSpc>
                <a:spcPts val="3749"/>
              </a:lnSpc>
            </a:pPr>
            <a:r>
              <a:rPr lang="en-US" sz="2499">
                <a:solidFill>
                  <a:srgbClr val="000000"/>
                </a:solidFill>
                <a:latin typeface="Poppins"/>
                <a:ea typeface="Poppins"/>
                <a:cs typeface="Poppins"/>
                <a:sym typeface="Poppins"/>
              </a:rPr>
              <a:t>Tăng độ chính xác: Mạng sâu nhưng vẫn hiệu quả hơn so với mô hình CNN thông thường.</a:t>
            </a:r>
          </a:p>
        </p:txBody>
      </p:sp>
      <p:grpSp>
        <p:nvGrpSpPr>
          <p:cNvPr name="Group 20" id="20"/>
          <p:cNvGrpSpPr/>
          <p:nvPr/>
        </p:nvGrpSpPr>
        <p:grpSpPr>
          <a:xfrm rot="0">
            <a:off x="9596942" y="4956175"/>
            <a:ext cx="357065" cy="357065"/>
            <a:chOff x="0" y="0"/>
            <a:chExt cx="94042" cy="94042"/>
          </a:xfrm>
        </p:grpSpPr>
        <p:sp>
          <p:nvSpPr>
            <p:cNvPr name="Freeform 21" id="21"/>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22" id="22"/>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23" id="23"/>
          <p:cNvSpPr txBox="true"/>
          <p:nvPr/>
        </p:nvSpPr>
        <p:spPr>
          <a:xfrm rot="0">
            <a:off x="10321330" y="8407400"/>
            <a:ext cx="5476771" cy="1400175"/>
          </a:xfrm>
          <a:prstGeom prst="rect">
            <a:avLst/>
          </a:prstGeom>
        </p:spPr>
        <p:txBody>
          <a:bodyPr anchor="t" rtlCol="false" tIns="0" lIns="0" bIns="0" rIns="0">
            <a:spAutoFit/>
          </a:bodyPr>
          <a:lstStyle/>
          <a:p>
            <a:pPr algn="l">
              <a:lnSpc>
                <a:spcPts val="3749"/>
              </a:lnSpc>
            </a:pPr>
            <a:r>
              <a:rPr lang="en-US" sz="2499">
                <a:solidFill>
                  <a:srgbClr val="000000"/>
                </a:solidFill>
                <a:latin typeface="Poppins"/>
                <a:ea typeface="Poppins"/>
                <a:cs typeface="Poppins"/>
                <a:sym typeface="Poppins"/>
              </a:rPr>
              <a:t>Ứng dụng rộng rãi: Tốt cho phân loại ảnh, nhận dạng đối tượng, thị giác máy tính.</a:t>
            </a:r>
          </a:p>
        </p:txBody>
      </p:sp>
      <p:grpSp>
        <p:nvGrpSpPr>
          <p:cNvPr name="Group 24" id="24"/>
          <p:cNvGrpSpPr/>
          <p:nvPr/>
        </p:nvGrpSpPr>
        <p:grpSpPr>
          <a:xfrm rot="0">
            <a:off x="9637606" y="8502650"/>
            <a:ext cx="357065" cy="357065"/>
            <a:chOff x="0" y="0"/>
            <a:chExt cx="94042" cy="94042"/>
          </a:xfrm>
        </p:grpSpPr>
        <p:sp>
          <p:nvSpPr>
            <p:cNvPr name="Freeform 25" id="25"/>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26" id="26"/>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Freeform 2" id="2"/>
          <p:cNvSpPr/>
          <p:nvPr/>
        </p:nvSpPr>
        <p:spPr>
          <a:xfrm flipH="false" flipV="false" rot="0">
            <a:off x="15125659" y="1332965"/>
            <a:ext cx="2232436" cy="2263560"/>
          </a:xfrm>
          <a:custGeom>
            <a:avLst/>
            <a:gdLst/>
            <a:ahLst/>
            <a:cxnLst/>
            <a:rect r="r" b="b" t="t" l="l"/>
            <a:pathLst>
              <a:path h="2263560" w="2232436">
                <a:moveTo>
                  <a:pt x="0" y="0"/>
                </a:moveTo>
                <a:lnTo>
                  <a:pt x="2232436" y="0"/>
                </a:lnTo>
                <a:lnTo>
                  <a:pt x="2232436" y="2263559"/>
                </a:lnTo>
                <a:lnTo>
                  <a:pt x="0" y="2263559"/>
                </a:lnTo>
                <a:lnTo>
                  <a:pt x="0" y="0"/>
                </a:lnTo>
                <a:close/>
              </a:path>
            </a:pathLst>
          </a:custGeom>
          <a:blipFill>
            <a:blip r:embed="rId2">
              <a:alphaModFix amt="71000"/>
            </a:blip>
            <a:stretch>
              <a:fillRect l="0" t="0" r="0" b="0"/>
            </a:stretch>
          </a:blipFill>
        </p:spPr>
      </p:sp>
      <p:sp>
        <p:nvSpPr>
          <p:cNvPr name="Freeform 3" id="3"/>
          <p:cNvSpPr/>
          <p:nvPr/>
        </p:nvSpPr>
        <p:spPr>
          <a:xfrm flipH="false" flipV="false" rot="0">
            <a:off x="17015150" y="3026441"/>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sp>
        <p:nvSpPr>
          <p:cNvPr name="Freeform 4" id="4"/>
          <p:cNvSpPr/>
          <p:nvPr/>
        </p:nvSpPr>
        <p:spPr>
          <a:xfrm flipH="false" flipV="false" rot="0">
            <a:off x="15906066" y="6478896"/>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grpSp>
        <p:nvGrpSpPr>
          <p:cNvPr name="Group 5" id="5"/>
          <p:cNvGrpSpPr/>
          <p:nvPr/>
        </p:nvGrpSpPr>
        <p:grpSpPr>
          <a:xfrm rot="0">
            <a:off x="1437056" y="353399"/>
            <a:ext cx="7518118" cy="765428"/>
            <a:chOff x="0" y="0"/>
            <a:chExt cx="10024157" cy="1020571"/>
          </a:xfrm>
        </p:grpSpPr>
        <p:sp>
          <p:nvSpPr>
            <p:cNvPr name="Freeform 6" id="6"/>
            <p:cNvSpPr/>
            <p:nvPr/>
          </p:nvSpPr>
          <p:spPr>
            <a:xfrm flipH="false" flipV="false" rot="0">
              <a:off x="0" y="0"/>
              <a:ext cx="1744464" cy="1020571"/>
            </a:xfrm>
            <a:custGeom>
              <a:avLst/>
              <a:gdLst/>
              <a:ahLst/>
              <a:cxnLst/>
              <a:rect r="r" b="b" t="t" l="l"/>
              <a:pathLst>
                <a:path h="1020571" w="1744464">
                  <a:moveTo>
                    <a:pt x="0" y="0"/>
                  </a:moveTo>
                  <a:lnTo>
                    <a:pt x="1744464" y="0"/>
                  </a:lnTo>
                  <a:lnTo>
                    <a:pt x="1744464" y="1020571"/>
                  </a:lnTo>
                  <a:lnTo>
                    <a:pt x="0" y="1020571"/>
                  </a:lnTo>
                  <a:lnTo>
                    <a:pt x="0" y="0"/>
                  </a:lnTo>
                  <a:close/>
                </a:path>
              </a:pathLst>
            </a:custGeom>
            <a:blipFill>
              <a:blip r:embed="rId3"/>
              <a:stretch>
                <a:fillRect l="0" t="0" r="0" b="0"/>
              </a:stretch>
            </a:blipFill>
          </p:spPr>
        </p:sp>
        <p:sp>
          <p:nvSpPr>
            <p:cNvPr name="TextBox 7" id="7"/>
            <p:cNvSpPr txBox="true"/>
            <p:nvPr/>
          </p:nvSpPr>
          <p:spPr>
            <a:xfrm rot="0">
              <a:off x="1314589" y="37325"/>
              <a:ext cx="8709568" cy="483447"/>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grpSp>
      <p:grpSp>
        <p:nvGrpSpPr>
          <p:cNvPr name="Group 8" id="8"/>
          <p:cNvGrpSpPr/>
          <p:nvPr/>
        </p:nvGrpSpPr>
        <p:grpSpPr>
          <a:xfrm rot="0">
            <a:off x="-6064365" y="1028700"/>
            <a:ext cx="24352365" cy="1623674"/>
            <a:chOff x="0" y="0"/>
            <a:chExt cx="6413792" cy="427634"/>
          </a:xfrm>
        </p:grpSpPr>
        <p:sp>
          <p:nvSpPr>
            <p:cNvPr name="Freeform 9" id="9"/>
            <p:cNvSpPr/>
            <p:nvPr/>
          </p:nvSpPr>
          <p:spPr>
            <a:xfrm flipH="false" flipV="false" rot="0">
              <a:off x="0" y="0"/>
              <a:ext cx="6413792" cy="427634"/>
            </a:xfrm>
            <a:custGeom>
              <a:avLst/>
              <a:gdLst/>
              <a:ahLst/>
              <a:cxnLst/>
              <a:rect r="r" b="b" t="t" l="l"/>
              <a:pathLst>
                <a:path h="427634" w="6413792">
                  <a:moveTo>
                    <a:pt x="0" y="0"/>
                  </a:moveTo>
                  <a:lnTo>
                    <a:pt x="6413792" y="0"/>
                  </a:lnTo>
                  <a:lnTo>
                    <a:pt x="6413792" y="427634"/>
                  </a:lnTo>
                  <a:lnTo>
                    <a:pt x="0" y="427634"/>
                  </a:lnTo>
                  <a:close/>
                </a:path>
              </a:pathLst>
            </a:custGeom>
            <a:solidFill>
              <a:srgbClr val="4F9FF5">
                <a:alpha val="71765"/>
              </a:srgbClr>
            </a:solidFill>
          </p:spPr>
        </p:sp>
        <p:sp>
          <p:nvSpPr>
            <p:cNvPr name="TextBox 10" id="10"/>
            <p:cNvSpPr txBox="true"/>
            <p:nvPr/>
          </p:nvSpPr>
          <p:spPr>
            <a:xfrm>
              <a:off x="0" y="38100"/>
              <a:ext cx="6413792" cy="389534"/>
            </a:xfrm>
            <a:prstGeom prst="rect">
              <a:avLst/>
            </a:prstGeom>
          </p:spPr>
          <p:txBody>
            <a:bodyPr anchor="ctr" rtlCol="false" tIns="50800" lIns="50800" bIns="50800" rIns="50800"/>
            <a:lstStyle/>
            <a:p>
              <a:pPr algn="ctr">
                <a:lnSpc>
                  <a:spcPts val="6468"/>
                </a:lnSpc>
              </a:pPr>
              <a:r>
                <a:rPr lang="en-US" sz="6219">
                  <a:solidFill>
                    <a:srgbClr val="FEFEFE">
                      <a:alpha val="71765"/>
                    </a:srgbClr>
                  </a:solidFill>
                  <a:latin typeface="Poppins"/>
                  <a:ea typeface="Poppins"/>
                  <a:cs typeface="Poppins"/>
                  <a:sym typeface="Poppins"/>
                </a:rPr>
                <a:t>NHƯỢC ĐIỂM THUẬT TOÁN</a:t>
              </a:r>
            </a:p>
          </p:txBody>
        </p:sp>
      </p:grpSp>
      <p:sp>
        <p:nvSpPr>
          <p:cNvPr name="TextBox 11" id="11"/>
          <p:cNvSpPr txBox="true"/>
          <p:nvPr/>
        </p:nvSpPr>
        <p:spPr>
          <a:xfrm rot="0">
            <a:off x="3173623" y="3497504"/>
            <a:ext cx="6423319" cy="933450"/>
          </a:xfrm>
          <a:prstGeom prst="rect">
            <a:avLst/>
          </a:prstGeom>
        </p:spPr>
        <p:txBody>
          <a:bodyPr anchor="t" rtlCol="false" tIns="0" lIns="0" bIns="0" rIns="0">
            <a:spAutoFit/>
          </a:bodyPr>
          <a:lstStyle/>
          <a:p>
            <a:pPr algn="l">
              <a:lnSpc>
                <a:spcPts val="3749"/>
              </a:lnSpc>
            </a:pPr>
            <a:r>
              <a:rPr lang="en-US" sz="2499">
                <a:solidFill>
                  <a:srgbClr val="000000"/>
                </a:solidFill>
                <a:latin typeface="Poppins"/>
                <a:ea typeface="Poppins"/>
                <a:cs typeface="Poppins"/>
                <a:sym typeface="Poppins"/>
              </a:rPr>
              <a:t>Cần tài nguyên lớn: 50 tầng với hàng triệu tham số, yêu cầu GPU mạnh.</a:t>
            </a:r>
          </a:p>
        </p:txBody>
      </p:sp>
      <p:grpSp>
        <p:nvGrpSpPr>
          <p:cNvPr name="Group 12" id="12"/>
          <p:cNvGrpSpPr/>
          <p:nvPr/>
        </p:nvGrpSpPr>
        <p:grpSpPr>
          <a:xfrm rot="0">
            <a:off x="2489899" y="3592754"/>
            <a:ext cx="357065" cy="357065"/>
            <a:chOff x="0" y="0"/>
            <a:chExt cx="94042" cy="94042"/>
          </a:xfrm>
        </p:grpSpPr>
        <p:sp>
          <p:nvSpPr>
            <p:cNvPr name="Freeform 13" id="13"/>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14" id="14"/>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15" id="15"/>
          <p:cNvSpPr txBox="true"/>
          <p:nvPr/>
        </p:nvSpPr>
        <p:spPr>
          <a:xfrm rot="0">
            <a:off x="3173623" y="6817688"/>
            <a:ext cx="5476771" cy="1400175"/>
          </a:xfrm>
          <a:prstGeom prst="rect">
            <a:avLst/>
          </a:prstGeom>
        </p:spPr>
        <p:txBody>
          <a:bodyPr anchor="t" rtlCol="false" tIns="0" lIns="0" bIns="0" rIns="0">
            <a:spAutoFit/>
          </a:bodyPr>
          <a:lstStyle/>
          <a:p>
            <a:pPr algn="l">
              <a:lnSpc>
                <a:spcPts val="3749"/>
              </a:lnSpc>
            </a:pPr>
            <a:r>
              <a:rPr lang="en-US" sz="2499">
                <a:solidFill>
                  <a:srgbClr val="000000"/>
                </a:solidFill>
                <a:latin typeface="Poppins"/>
                <a:ea typeface="Poppins"/>
                <a:cs typeface="Poppins"/>
                <a:sym typeface="Poppins"/>
              </a:rPr>
              <a:t>Phức tạp hơn CNN truyền thống: Việc triển khai khó hơn so với VGG hay AlexNet.</a:t>
            </a:r>
          </a:p>
        </p:txBody>
      </p:sp>
      <p:grpSp>
        <p:nvGrpSpPr>
          <p:cNvPr name="Group 16" id="16"/>
          <p:cNvGrpSpPr/>
          <p:nvPr/>
        </p:nvGrpSpPr>
        <p:grpSpPr>
          <a:xfrm rot="0">
            <a:off x="2489899" y="6912938"/>
            <a:ext cx="357065" cy="357065"/>
            <a:chOff x="0" y="0"/>
            <a:chExt cx="94042" cy="94042"/>
          </a:xfrm>
        </p:grpSpPr>
        <p:sp>
          <p:nvSpPr>
            <p:cNvPr name="Freeform 17" id="17"/>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18" id="18"/>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19" id="19"/>
          <p:cNvSpPr txBox="true"/>
          <p:nvPr/>
        </p:nvSpPr>
        <p:spPr>
          <a:xfrm rot="0">
            <a:off x="10280667" y="4860925"/>
            <a:ext cx="5476771" cy="1400175"/>
          </a:xfrm>
          <a:prstGeom prst="rect">
            <a:avLst/>
          </a:prstGeom>
        </p:spPr>
        <p:txBody>
          <a:bodyPr anchor="t" rtlCol="false" tIns="0" lIns="0" bIns="0" rIns="0">
            <a:spAutoFit/>
          </a:bodyPr>
          <a:lstStyle/>
          <a:p>
            <a:pPr algn="l">
              <a:lnSpc>
                <a:spcPts val="3749"/>
              </a:lnSpc>
            </a:pPr>
            <a:r>
              <a:rPr lang="en-US" sz="2499">
                <a:solidFill>
                  <a:srgbClr val="000000"/>
                </a:solidFill>
                <a:latin typeface="Poppins"/>
                <a:ea typeface="Poppins"/>
                <a:cs typeface="Poppins"/>
                <a:sym typeface="Poppins"/>
              </a:rPr>
              <a:t>Dễ bị dư khớp (Overfitting): Nếu dữ liệu không đủ đa dạng, mô hình dễ học quá mức.</a:t>
            </a:r>
          </a:p>
        </p:txBody>
      </p:sp>
      <p:grpSp>
        <p:nvGrpSpPr>
          <p:cNvPr name="Group 20" id="20"/>
          <p:cNvGrpSpPr/>
          <p:nvPr/>
        </p:nvGrpSpPr>
        <p:grpSpPr>
          <a:xfrm rot="0">
            <a:off x="9596942" y="4956175"/>
            <a:ext cx="357065" cy="357065"/>
            <a:chOff x="0" y="0"/>
            <a:chExt cx="94042" cy="94042"/>
          </a:xfrm>
        </p:grpSpPr>
        <p:sp>
          <p:nvSpPr>
            <p:cNvPr name="Freeform 21" id="21"/>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22" id="22"/>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23" id="23"/>
          <p:cNvSpPr txBox="true"/>
          <p:nvPr/>
        </p:nvSpPr>
        <p:spPr>
          <a:xfrm rot="0">
            <a:off x="10321330" y="8407400"/>
            <a:ext cx="5476771" cy="933450"/>
          </a:xfrm>
          <a:prstGeom prst="rect">
            <a:avLst/>
          </a:prstGeom>
        </p:spPr>
        <p:txBody>
          <a:bodyPr anchor="t" rtlCol="false" tIns="0" lIns="0" bIns="0" rIns="0">
            <a:spAutoFit/>
          </a:bodyPr>
          <a:lstStyle/>
          <a:p>
            <a:pPr algn="l">
              <a:lnSpc>
                <a:spcPts val="3749"/>
              </a:lnSpc>
            </a:pPr>
            <a:r>
              <a:rPr lang="en-US" sz="2499">
                <a:solidFill>
                  <a:srgbClr val="000000"/>
                </a:solidFill>
                <a:latin typeface="Poppins"/>
                <a:ea typeface="Poppins"/>
                <a:cs typeface="Poppins"/>
                <a:sym typeface="Poppins"/>
              </a:rPr>
              <a:t>Hiệu quả thấp với dữ liệu nhiễu hoặc mất cân bằng</a:t>
            </a:r>
          </a:p>
        </p:txBody>
      </p:sp>
      <p:grpSp>
        <p:nvGrpSpPr>
          <p:cNvPr name="Group 24" id="24"/>
          <p:cNvGrpSpPr/>
          <p:nvPr/>
        </p:nvGrpSpPr>
        <p:grpSpPr>
          <a:xfrm rot="0">
            <a:off x="9637606" y="8502650"/>
            <a:ext cx="357065" cy="357065"/>
            <a:chOff x="0" y="0"/>
            <a:chExt cx="94042" cy="94042"/>
          </a:xfrm>
        </p:grpSpPr>
        <p:sp>
          <p:nvSpPr>
            <p:cNvPr name="Freeform 25" id="25"/>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26" id="26"/>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DF0F2"/>
        </a:solidFill>
      </p:bgPr>
    </p:bg>
    <p:spTree>
      <p:nvGrpSpPr>
        <p:cNvPr id="1" name=""/>
        <p:cNvGrpSpPr/>
        <p:nvPr/>
      </p:nvGrpSpPr>
      <p:grpSpPr>
        <a:xfrm>
          <a:off x="0" y="0"/>
          <a:ext cx="0" cy="0"/>
          <a:chOff x="0" y="0"/>
          <a:chExt cx="0" cy="0"/>
        </a:xfrm>
      </p:grpSpPr>
      <p:grpSp>
        <p:nvGrpSpPr>
          <p:cNvPr name="Group 2" id="2"/>
          <p:cNvGrpSpPr/>
          <p:nvPr/>
        </p:nvGrpSpPr>
        <p:grpSpPr>
          <a:xfrm rot="0">
            <a:off x="9016782" y="3959776"/>
            <a:ext cx="357065" cy="357065"/>
            <a:chOff x="0" y="0"/>
            <a:chExt cx="94042" cy="94042"/>
          </a:xfrm>
        </p:grpSpPr>
        <p:sp>
          <p:nvSpPr>
            <p:cNvPr name="Freeform 3" id="3"/>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4" id="4"/>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grpSp>
        <p:nvGrpSpPr>
          <p:cNvPr name="Group 5" id="5"/>
          <p:cNvGrpSpPr/>
          <p:nvPr/>
        </p:nvGrpSpPr>
        <p:grpSpPr>
          <a:xfrm rot="0">
            <a:off x="9016782" y="6946291"/>
            <a:ext cx="357065" cy="357065"/>
            <a:chOff x="0" y="0"/>
            <a:chExt cx="94042" cy="94042"/>
          </a:xfrm>
        </p:grpSpPr>
        <p:sp>
          <p:nvSpPr>
            <p:cNvPr name="Freeform 6" id="6"/>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7" id="7"/>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Freeform 8" id="8"/>
          <p:cNvSpPr/>
          <p:nvPr/>
        </p:nvSpPr>
        <p:spPr>
          <a:xfrm flipH="false" flipV="false" rot="0">
            <a:off x="1156712" y="3696333"/>
            <a:ext cx="6866626" cy="5561967"/>
          </a:xfrm>
          <a:custGeom>
            <a:avLst/>
            <a:gdLst/>
            <a:ahLst/>
            <a:cxnLst/>
            <a:rect r="r" b="b" t="t" l="l"/>
            <a:pathLst>
              <a:path h="5561967" w="6866626">
                <a:moveTo>
                  <a:pt x="0" y="0"/>
                </a:moveTo>
                <a:lnTo>
                  <a:pt x="6866626" y="0"/>
                </a:lnTo>
                <a:lnTo>
                  <a:pt x="6866626" y="5561967"/>
                </a:lnTo>
                <a:lnTo>
                  <a:pt x="0" y="5561967"/>
                </a:lnTo>
                <a:lnTo>
                  <a:pt x="0" y="0"/>
                </a:lnTo>
                <a:close/>
              </a:path>
            </a:pathLst>
          </a:custGeom>
          <a:blipFill>
            <a:blip r:embed="rId2"/>
            <a:stretch>
              <a:fillRect l="0" t="0" r="0" b="0"/>
            </a:stretch>
          </a:blipFill>
        </p:spPr>
      </p:sp>
      <p:sp>
        <p:nvSpPr>
          <p:cNvPr name="TextBox 9" id="9"/>
          <p:cNvSpPr txBox="true"/>
          <p:nvPr/>
        </p:nvSpPr>
        <p:spPr>
          <a:xfrm rot="0">
            <a:off x="9632383" y="6900130"/>
            <a:ext cx="7626917" cy="403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Output của mô hình:</a:t>
            </a:r>
          </a:p>
        </p:txBody>
      </p:sp>
      <p:sp>
        <p:nvSpPr>
          <p:cNvPr name="TextBox 10" id="10"/>
          <p:cNvSpPr txBox="true"/>
          <p:nvPr/>
        </p:nvSpPr>
        <p:spPr>
          <a:xfrm rot="0">
            <a:off x="9713474" y="3931201"/>
            <a:ext cx="7278995" cy="403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Input của mô hình:</a:t>
            </a:r>
          </a:p>
        </p:txBody>
      </p:sp>
      <p:grpSp>
        <p:nvGrpSpPr>
          <p:cNvPr name="Group 11" id="11"/>
          <p:cNvGrpSpPr/>
          <p:nvPr/>
        </p:nvGrpSpPr>
        <p:grpSpPr>
          <a:xfrm rot="0">
            <a:off x="1616199" y="1238604"/>
            <a:ext cx="7518118" cy="765428"/>
            <a:chOff x="0" y="0"/>
            <a:chExt cx="10024157" cy="1020571"/>
          </a:xfrm>
        </p:grpSpPr>
        <p:sp>
          <p:nvSpPr>
            <p:cNvPr name="Freeform 12" id="12"/>
            <p:cNvSpPr/>
            <p:nvPr/>
          </p:nvSpPr>
          <p:spPr>
            <a:xfrm flipH="false" flipV="false" rot="0">
              <a:off x="0" y="0"/>
              <a:ext cx="1744464" cy="1020571"/>
            </a:xfrm>
            <a:custGeom>
              <a:avLst/>
              <a:gdLst/>
              <a:ahLst/>
              <a:cxnLst/>
              <a:rect r="r" b="b" t="t" l="l"/>
              <a:pathLst>
                <a:path h="1020571" w="1744464">
                  <a:moveTo>
                    <a:pt x="0" y="0"/>
                  </a:moveTo>
                  <a:lnTo>
                    <a:pt x="1744464" y="0"/>
                  </a:lnTo>
                  <a:lnTo>
                    <a:pt x="1744464" y="1020571"/>
                  </a:lnTo>
                  <a:lnTo>
                    <a:pt x="0" y="1020571"/>
                  </a:lnTo>
                  <a:lnTo>
                    <a:pt x="0" y="0"/>
                  </a:lnTo>
                  <a:close/>
                </a:path>
              </a:pathLst>
            </a:custGeom>
            <a:blipFill>
              <a:blip r:embed="rId3"/>
              <a:stretch>
                <a:fillRect l="0" t="0" r="0" b="0"/>
              </a:stretch>
            </a:blipFill>
          </p:spPr>
        </p:sp>
        <p:sp>
          <p:nvSpPr>
            <p:cNvPr name="TextBox 13" id="13"/>
            <p:cNvSpPr txBox="true"/>
            <p:nvPr/>
          </p:nvSpPr>
          <p:spPr>
            <a:xfrm rot="0">
              <a:off x="1314589" y="37325"/>
              <a:ext cx="8709568" cy="483447"/>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grpSp>
      <p:sp>
        <p:nvSpPr>
          <p:cNvPr name="Freeform 14" id="14"/>
          <p:cNvSpPr/>
          <p:nvPr/>
        </p:nvSpPr>
        <p:spPr>
          <a:xfrm flipH="false" flipV="false" rot="0">
            <a:off x="9263774" y="-842039"/>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3010810" y="-155024"/>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0">
            <a:off x="-3023029" y="1993325"/>
            <a:ext cx="21311029" cy="1464883"/>
            <a:chOff x="0" y="0"/>
            <a:chExt cx="28414706" cy="1953177"/>
          </a:xfrm>
        </p:grpSpPr>
        <p:grpSp>
          <p:nvGrpSpPr>
            <p:cNvPr name="Group 17" id="17"/>
            <p:cNvGrpSpPr/>
            <p:nvPr/>
          </p:nvGrpSpPr>
          <p:grpSpPr>
            <a:xfrm rot="0">
              <a:off x="0" y="0"/>
              <a:ext cx="28414706" cy="1953177"/>
              <a:chOff x="0" y="0"/>
              <a:chExt cx="5612781" cy="385813"/>
            </a:xfrm>
          </p:grpSpPr>
          <p:sp>
            <p:nvSpPr>
              <p:cNvPr name="Freeform 18" id="18"/>
              <p:cNvSpPr/>
              <p:nvPr/>
            </p:nvSpPr>
            <p:spPr>
              <a:xfrm flipH="false" flipV="false" rot="0">
                <a:off x="0" y="0"/>
                <a:ext cx="5612781" cy="385813"/>
              </a:xfrm>
              <a:custGeom>
                <a:avLst/>
                <a:gdLst/>
                <a:ahLst/>
                <a:cxnLst/>
                <a:rect r="r" b="b" t="t" l="l"/>
                <a:pathLst>
                  <a:path h="385813" w="5612781">
                    <a:moveTo>
                      <a:pt x="0" y="0"/>
                    </a:moveTo>
                    <a:lnTo>
                      <a:pt x="5612781" y="0"/>
                    </a:lnTo>
                    <a:lnTo>
                      <a:pt x="5612781" y="385813"/>
                    </a:lnTo>
                    <a:lnTo>
                      <a:pt x="0" y="385813"/>
                    </a:lnTo>
                    <a:close/>
                  </a:path>
                </a:pathLst>
              </a:custGeom>
              <a:solidFill>
                <a:srgbClr val="4F9FF5">
                  <a:alpha val="71765"/>
                </a:srgbClr>
              </a:solidFill>
            </p:spPr>
          </p:sp>
          <p:sp>
            <p:nvSpPr>
              <p:cNvPr name="TextBox 19" id="19"/>
              <p:cNvSpPr txBox="true"/>
              <p:nvPr/>
            </p:nvSpPr>
            <p:spPr>
              <a:xfrm>
                <a:off x="0" y="28575"/>
                <a:ext cx="5612781" cy="357238"/>
              </a:xfrm>
              <a:prstGeom prst="rect">
                <a:avLst/>
              </a:prstGeom>
            </p:spPr>
            <p:txBody>
              <a:bodyPr anchor="ctr" rtlCol="false" tIns="50800" lIns="50800" bIns="50800" rIns="50800"/>
              <a:lstStyle/>
              <a:p>
                <a:pPr algn="ctr">
                  <a:lnSpc>
                    <a:spcPts val="2661"/>
                  </a:lnSpc>
                </a:pPr>
              </a:p>
            </p:txBody>
          </p:sp>
        </p:grpSp>
        <p:sp>
          <p:nvSpPr>
            <p:cNvPr name="TextBox 20" id="20"/>
            <p:cNvSpPr txBox="true"/>
            <p:nvPr/>
          </p:nvSpPr>
          <p:spPr>
            <a:xfrm rot="0">
              <a:off x="14207353" y="378180"/>
              <a:ext cx="13427312" cy="1289337"/>
            </a:xfrm>
            <a:prstGeom prst="rect">
              <a:avLst/>
            </a:prstGeom>
          </p:spPr>
          <p:txBody>
            <a:bodyPr anchor="t" rtlCol="false" tIns="0" lIns="0" bIns="0" rIns="0">
              <a:spAutoFit/>
            </a:bodyPr>
            <a:lstStyle/>
            <a:p>
              <a:pPr algn="ctr">
                <a:lnSpc>
                  <a:spcPts val="6470"/>
                </a:lnSpc>
                <a:spcBef>
                  <a:spcPct val="0"/>
                </a:spcBef>
              </a:pPr>
              <a:r>
                <a:rPr lang="en-US" sz="6221">
                  <a:solidFill>
                    <a:srgbClr val="F0F7FE"/>
                  </a:solidFill>
                  <a:latin typeface="Bungee"/>
                  <a:ea typeface="Bungee"/>
                  <a:cs typeface="Bungee"/>
                  <a:sym typeface="Bungee"/>
                </a:rPr>
                <a:t>YÊU CẦU BÀI TOÁN</a:t>
              </a:r>
            </a:p>
          </p:txBody>
        </p:sp>
      </p:grpSp>
      <p:sp>
        <p:nvSpPr>
          <p:cNvPr name="TextBox 21" id="21"/>
          <p:cNvSpPr txBox="true"/>
          <p:nvPr/>
        </p:nvSpPr>
        <p:spPr>
          <a:xfrm rot="0">
            <a:off x="8965468" y="4572551"/>
            <a:ext cx="7626917" cy="9144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Ảnh đầu vào có 3 kênh màu với kích thước 256x256 (Chuẩn ResNet50)</a:t>
            </a:r>
          </a:p>
        </p:txBody>
      </p:sp>
      <p:sp>
        <p:nvSpPr>
          <p:cNvPr name="TextBox 22" id="22"/>
          <p:cNvSpPr txBox="true"/>
          <p:nvPr/>
        </p:nvSpPr>
        <p:spPr>
          <a:xfrm rot="0">
            <a:off x="8980576" y="5574690"/>
            <a:ext cx="7626917" cy="13716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Mỗi ảnh là một biển báo giao thông từ tập dữ liệu GTSRB đã được xử lý và chuẩn hóa.</a:t>
            </a:r>
          </a:p>
          <a:p>
            <a:pPr algn="l">
              <a:lnSpc>
                <a:spcPts val="3674"/>
              </a:lnSpc>
            </a:pPr>
          </a:p>
        </p:txBody>
      </p:sp>
      <p:sp>
        <p:nvSpPr>
          <p:cNvPr name="TextBox 23" id="23"/>
          <p:cNvSpPr txBox="true"/>
          <p:nvPr/>
        </p:nvSpPr>
        <p:spPr>
          <a:xfrm rot="0">
            <a:off x="8980576" y="7560530"/>
            <a:ext cx="7626917" cy="13716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Mô hình dự đoán 5 lớp biển báo (0-4), tương ứng với 5 giá trị đầu ra.</a:t>
            </a:r>
          </a:p>
          <a:p>
            <a:pPr algn="l">
              <a:lnSpc>
                <a:spcPts val="3674"/>
              </a:lnSpc>
            </a:pPr>
          </a:p>
        </p:txBody>
      </p:sp>
    </p:spTree>
  </p:cSld>
  <p:clrMapOvr>
    <a:masterClrMapping/>
  </p:clrMapOvr>
  <p:transition spd="fast">
    <p:fade/>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25659" y="1332965"/>
            <a:ext cx="2232436" cy="2263560"/>
          </a:xfrm>
          <a:custGeom>
            <a:avLst/>
            <a:gdLst/>
            <a:ahLst/>
            <a:cxnLst/>
            <a:rect r="r" b="b" t="t" l="l"/>
            <a:pathLst>
              <a:path h="2263560" w="2232436">
                <a:moveTo>
                  <a:pt x="0" y="0"/>
                </a:moveTo>
                <a:lnTo>
                  <a:pt x="2232436" y="0"/>
                </a:lnTo>
                <a:lnTo>
                  <a:pt x="2232436" y="2263559"/>
                </a:lnTo>
                <a:lnTo>
                  <a:pt x="0" y="2263559"/>
                </a:lnTo>
                <a:lnTo>
                  <a:pt x="0" y="0"/>
                </a:lnTo>
                <a:close/>
              </a:path>
            </a:pathLst>
          </a:custGeom>
          <a:blipFill>
            <a:blip r:embed="rId2">
              <a:alphaModFix amt="71000"/>
            </a:blip>
            <a:stretch>
              <a:fillRect l="0" t="0" r="0" b="0"/>
            </a:stretch>
          </a:blipFill>
        </p:spPr>
      </p:sp>
      <p:sp>
        <p:nvSpPr>
          <p:cNvPr name="Freeform 3" id="3"/>
          <p:cNvSpPr/>
          <p:nvPr/>
        </p:nvSpPr>
        <p:spPr>
          <a:xfrm flipH="false" flipV="false" rot="0">
            <a:off x="17015150" y="3026441"/>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sp>
        <p:nvSpPr>
          <p:cNvPr name="Freeform 4" id="4"/>
          <p:cNvSpPr/>
          <p:nvPr/>
        </p:nvSpPr>
        <p:spPr>
          <a:xfrm flipH="false" flipV="false" rot="0">
            <a:off x="15906066" y="6478896"/>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grpSp>
        <p:nvGrpSpPr>
          <p:cNvPr name="Group 5" id="5"/>
          <p:cNvGrpSpPr/>
          <p:nvPr/>
        </p:nvGrpSpPr>
        <p:grpSpPr>
          <a:xfrm rot="0">
            <a:off x="0" y="100812"/>
            <a:ext cx="7518118" cy="765428"/>
            <a:chOff x="0" y="0"/>
            <a:chExt cx="10024157" cy="1020571"/>
          </a:xfrm>
        </p:grpSpPr>
        <p:sp>
          <p:nvSpPr>
            <p:cNvPr name="Freeform 6" id="6"/>
            <p:cNvSpPr/>
            <p:nvPr/>
          </p:nvSpPr>
          <p:spPr>
            <a:xfrm flipH="false" flipV="false" rot="0">
              <a:off x="0" y="0"/>
              <a:ext cx="1744464" cy="1020571"/>
            </a:xfrm>
            <a:custGeom>
              <a:avLst/>
              <a:gdLst/>
              <a:ahLst/>
              <a:cxnLst/>
              <a:rect r="r" b="b" t="t" l="l"/>
              <a:pathLst>
                <a:path h="1020571" w="1744464">
                  <a:moveTo>
                    <a:pt x="0" y="0"/>
                  </a:moveTo>
                  <a:lnTo>
                    <a:pt x="1744464" y="0"/>
                  </a:lnTo>
                  <a:lnTo>
                    <a:pt x="1744464" y="1020571"/>
                  </a:lnTo>
                  <a:lnTo>
                    <a:pt x="0" y="1020571"/>
                  </a:lnTo>
                  <a:lnTo>
                    <a:pt x="0" y="0"/>
                  </a:lnTo>
                  <a:close/>
                </a:path>
              </a:pathLst>
            </a:custGeom>
            <a:blipFill>
              <a:blip r:embed="rId3"/>
              <a:stretch>
                <a:fillRect l="0" t="0" r="0" b="0"/>
              </a:stretch>
            </a:blipFill>
          </p:spPr>
        </p:sp>
        <p:sp>
          <p:nvSpPr>
            <p:cNvPr name="TextBox 7" id="7"/>
            <p:cNvSpPr txBox="true"/>
            <p:nvPr/>
          </p:nvSpPr>
          <p:spPr>
            <a:xfrm rot="0">
              <a:off x="1314589" y="37325"/>
              <a:ext cx="8709568" cy="483447"/>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grpSp>
      <p:grpSp>
        <p:nvGrpSpPr>
          <p:cNvPr name="Group 8" id="8"/>
          <p:cNvGrpSpPr/>
          <p:nvPr/>
        </p:nvGrpSpPr>
        <p:grpSpPr>
          <a:xfrm rot="0">
            <a:off x="-3543241" y="521128"/>
            <a:ext cx="21831241" cy="1623674"/>
            <a:chOff x="0" y="0"/>
            <a:chExt cx="5749792" cy="427634"/>
          </a:xfrm>
        </p:grpSpPr>
        <p:sp>
          <p:nvSpPr>
            <p:cNvPr name="Freeform 9" id="9"/>
            <p:cNvSpPr/>
            <p:nvPr/>
          </p:nvSpPr>
          <p:spPr>
            <a:xfrm flipH="false" flipV="false" rot="0">
              <a:off x="0" y="0"/>
              <a:ext cx="5749792" cy="427634"/>
            </a:xfrm>
            <a:custGeom>
              <a:avLst/>
              <a:gdLst/>
              <a:ahLst/>
              <a:cxnLst/>
              <a:rect r="r" b="b" t="t" l="l"/>
              <a:pathLst>
                <a:path h="427634" w="5749792">
                  <a:moveTo>
                    <a:pt x="0" y="0"/>
                  </a:moveTo>
                  <a:lnTo>
                    <a:pt x="5749792" y="0"/>
                  </a:lnTo>
                  <a:lnTo>
                    <a:pt x="5749792" y="427634"/>
                  </a:lnTo>
                  <a:lnTo>
                    <a:pt x="0" y="427634"/>
                  </a:lnTo>
                  <a:close/>
                </a:path>
              </a:pathLst>
            </a:custGeom>
            <a:solidFill>
              <a:srgbClr val="4F9FF5">
                <a:alpha val="71765"/>
              </a:srgbClr>
            </a:solidFill>
          </p:spPr>
        </p:sp>
        <p:sp>
          <p:nvSpPr>
            <p:cNvPr name="TextBox 10" id="10"/>
            <p:cNvSpPr txBox="true"/>
            <p:nvPr/>
          </p:nvSpPr>
          <p:spPr>
            <a:xfrm>
              <a:off x="0" y="38100"/>
              <a:ext cx="5749792" cy="389534"/>
            </a:xfrm>
            <a:prstGeom prst="rect">
              <a:avLst/>
            </a:prstGeom>
          </p:spPr>
          <p:txBody>
            <a:bodyPr anchor="ctr" rtlCol="false" tIns="50800" lIns="50800" bIns="50800" rIns="50800"/>
            <a:lstStyle/>
            <a:p>
              <a:pPr algn="ctr">
                <a:lnSpc>
                  <a:spcPts val="6468"/>
                </a:lnSpc>
              </a:pPr>
              <a:r>
                <a:rPr lang="en-US" sz="6219">
                  <a:solidFill>
                    <a:srgbClr val="FEFEFE">
                      <a:alpha val="71765"/>
                    </a:srgbClr>
                  </a:solidFill>
                  <a:latin typeface="Poppins"/>
                  <a:ea typeface="Poppins"/>
                  <a:cs typeface="Poppins"/>
                  <a:sym typeface="Poppins"/>
                </a:rPr>
                <a:t>KIẾN TRÚC RESNET50</a:t>
              </a:r>
            </a:p>
          </p:txBody>
        </p:sp>
      </p:grpSp>
      <p:grpSp>
        <p:nvGrpSpPr>
          <p:cNvPr name="Group 11" id="11"/>
          <p:cNvGrpSpPr/>
          <p:nvPr/>
        </p:nvGrpSpPr>
        <p:grpSpPr>
          <a:xfrm rot="0">
            <a:off x="1569137" y="2531022"/>
            <a:ext cx="357065" cy="357065"/>
            <a:chOff x="0" y="0"/>
            <a:chExt cx="94042" cy="94042"/>
          </a:xfrm>
        </p:grpSpPr>
        <p:sp>
          <p:nvSpPr>
            <p:cNvPr name="Freeform 12" id="12"/>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F74949"/>
            </a:solidFill>
          </p:spPr>
        </p:sp>
        <p:sp>
          <p:nvSpPr>
            <p:cNvPr name="TextBox 13" id="13"/>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grpSp>
        <p:nvGrpSpPr>
          <p:cNvPr name="Group 14" id="14"/>
          <p:cNvGrpSpPr/>
          <p:nvPr/>
        </p:nvGrpSpPr>
        <p:grpSpPr>
          <a:xfrm rot="0">
            <a:off x="1569137" y="4569372"/>
            <a:ext cx="357065" cy="357065"/>
            <a:chOff x="0" y="0"/>
            <a:chExt cx="94042" cy="94042"/>
          </a:xfrm>
        </p:grpSpPr>
        <p:sp>
          <p:nvSpPr>
            <p:cNvPr name="Freeform 15" id="15"/>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F74949"/>
            </a:solidFill>
          </p:spPr>
        </p:sp>
        <p:sp>
          <p:nvSpPr>
            <p:cNvPr name="TextBox 16" id="16"/>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17" id="17"/>
          <p:cNvSpPr txBox="true"/>
          <p:nvPr/>
        </p:nvSpPr>
        <p:spPr>
          <a:xfrm rot="0">
            <a:off x="1411371" y="5093247"/>
            <a:ext cx="9149695" cy="2511425"/>
          </a:xfrm>
          <a:prstGeom prst="rect">
            <a:avLst/>
          </a:prstGeom>
        </p:spPr>
        <p:txBody>
          <a:bodyPr anchor="t" rtlCol="false" tIns="0" lIns="0" bIns="0" rIns="0">
            <a:spAutoFit/>
          </a:bodyPr>
          <a:lstStyle/>
          <a:p>
            <a:pPr algn="l" marL="539749" indent="-269875" lvl="1">
              <a:lnSpc>
                <a:spcPts val="3999"/>
              </a:lnSpc>
              <a:buFont typeface="Arial"/>
              <a:buChar char="•"/>
            </a:pPr>
            <a:r>
              <a:rPr lang="en-US" sz="2499">
                <a:solidFill>
                  <a:srgbClr val="000000"/>
                </a:solidFill>
                <a:latin typeface="Poppins"/>
                <a:ea typeface="Poppins"/>
                <a:cs typeface="Poppins"/>
                <a:sym typeface="Poppins"/>
              </a:rPr>
              <a:t>Stage 2: 3 blocks (256 filters)</a:t>
            </a:r>
          </a:p>
          <a:p>
            <a:pPr algn="l" marL="539749" indent="-269875" lvl="1">
              <a:lnSpc>
                <a:spcPts val="3999"/>
              </a:lnSpc>
              <a:buFont typeface="Arial"/>
              <a:buChar char="•"/>
            </a:pPr>
            <a:r>
              <a:rPr lang="en-US" sz="2499">
                <a:solidFill>
                  <a:srgbClr val="000000"/>
                </a:solidFill>
                <a:latin typeface="Poppins"/>
                <a:ea typeface="Poppins"/>
                <a:cs typeface="Poppins"/>
                <a:sym typeface="Poppins"/>
              </a:rPr>
              <a:t>Stage 3: 4 blocks (512 filters)</a:t>
            </a:r>
          </a:p>
          <a:p>
            <a:pPr algn="l" marL="539749" indent="-269875" lvl="1">
              <a:lnSpc>
                <a:spcPts val="3999"/>
              </a:lnSpc>
              <a:buFont typeface="Arial"/>
              <a:buChar char="•"/>
            </a:pPr>
            <a:r>
              <a:rPr lang="en-US" sz="2499">
                <a:solidFill>
                  <a:srgbClr val="000000"/>
                </a:solidFill>
                <a:latin typeface="Poppins"/>
                <a:ea typeface="Poppins"/>
                <a:cs typeface="Poppins"/>
                <a:sym typeface="Poppins"/>
              </a:rPr>
              <a:t>Stage 4: 6 blocks (1024 filters)</a:t>
            </a:r>
          </a:p>
          <a:p>
            <a:pPr algn="l" marL="539749" indent="-269875" lvl="1">
              <a:lnSpc>
                <a:spcPts val="3999"/>
              </a:lnSpc>
              <a:buFont typeface="Arial"/>
              <a:buChar char="•"/>
            </a:pPr>
            <a:r>
              <a:rPr lang="en-US" sz="2499">
                <a:solidFill>
                  <a:srgbClr val="000000"/>
                </a:solidFill>
                <a:latin typeface="Poppins"/>
                <a:ea typeface="Poppins"/>
                <a:cs typeface="Poppins"/>
                <a:sym typeface="Poppins"/>
              </a:rPr>
              <a:t>Stage 5: 3 blocks (2048 filters)</a:t>
            </a:r>
          </a:p>
          <a:p>
            <a:pPr algn="l">
              <a:lnSpc>
                <a:spcPts val="3999"/>
              </a:lnSpc>
            </a:pPr>
          </a:p>
        </p:txBody>
      </p:sp>
      <p:grpSp>
        <p:nvGrpSpPr>
          <p:cNvPr name="Group 18" id="18"/>
          <p:cNvGrpSpPr/>
          <p:nvPr/>
        </p:nvGrpSpPr>
        <p:grpSpPr>
          <a:xfrm rot="0">
            <a:off x="1569137" y="7535022"/>
            <a:ext cx="357065" cy="357065"/>
            <a:chOff x="0" y="0"/>
            <a:chExt cx="94042" cy="94042"/>
          </a:xfrm>
        </p:grpSpPr>
        <p:sp>
          <p:nvSpPr>
            <p:cNvPr name="Freeform 19" id="19"/>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F74949"/>
            </a:solidFill>
          </p:spPr>
        </p:sp>
        <p:sp>
          <p:nvSpPr>
            <p:cNvPr name="TextBox 20" id="20"/>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Freeform 21" id="21"/>
          <p:cNvSpPr/>
          <p:nvPr/>
        </p:nvSpPr>
        <p:spPr>
          <a:xfrm flipH="false" flipV="false" rot="0">
            <a:off x="11185199" y="2144802"/>
            <a:ext cx="5580488" cy="8142198"/>
          </a:xfrm>
          <a:custGeom>
            <a:avLst/>
            <a:gdLst/>
            <a:ahLst/>
            <a:cxnLst/>
            <a:rect r="r" b="b" t="t" l="l"/>
            <a:pathLst>
              <a:path h="8142198" w="5580488">
                <a:moveTo>
                  <a:pt x="0" y="0"/>
                </a:moveTo>
                <a:lnTo>
                  <a:pt x="5580488" y="0"/>
                </a:lnTo>
                <a:lnTo>
                  <a:pt x="5580488" y="8142198"/>
                </a:lnTo>
                <a:lnTo>
                  <a:pt x="0" y="8142198"/>
                </a:lnTo>
                <a:lnTo>
                  <a:pt x="0" y="0"/>
                </a:lnTo>
                <a:close/>
              </a:path>
            </a:pathLst>
          </a:custGeom>
          <a:blipFill>
            <a:blip r:embed="rId4"/>
            <a:stretch>
              <a:fillRect l="0" t="0" r="0" b="0"/>
            </a:stretch>
          </a:blipFill>
        </p:spPr>
      </p:sp>
      <p:sp>
        <p:nvSpPr>
          <p:cNvPr name="TextBox 22" id="22"/>
          <p:cNvSpPr txBox="true"/>
          <p:nvPr/>
        </p:nvSpPr>
        <p:spPr>
          <a:xfrm rot="0">
            <a:off x="2279208" y="2445297"/>
            <a:ext cx="6425303" cy="4572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Giai đoạn 1 (Feature Extraction ban đầu)</a:t>
            </a:r>
          </a:p>
        </p:txBody>
      </p:sp>
      <p:sp>
        <p:nvSpPr>
          <p:cNvPr name="TextBox 23" id="23"/>
          <p:cNvSpPr txBox="true"/>
          <p:nvPr/>
        </p:nvSpPr>
        <p:spPr>
          <a:xfrm rot="0">
            <a:off x="2327543" y="4483647"/>
            <a:ext cx="5503068" cy="4572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Giai đoạn 2 → 5 (Residual Blocks)</a:t>
            </a:r>
          </a:p>
        </p:txBody>
      </p:sp>
      <p:sp>
        <p:nvSpPr>
          <p:cNvPr name="TextBox 24" id="24"/>
          <p:cNvSpPr txBox="true"/>
          <p:nvPr/>
        </p:nvSpPr>
        <p:spPr>
          <a:xfrm rot="0">
            <a:off x="1411371" y="3178722"/>
            <a:ext cx="8879574" cy="1501775"/>
          </a:xfrm>
          <a:prstGeom prst="rect">
            <a:avLst/>
          </a:prstGeom>
        </p:spPr>
        <p:txBody>
          <a:bodyPr anchor="t" rtlCol="false" tIns="0" lIns="0" bIns="0" rIns="0">
            <a:spAutoFit/>
          </a:bodyPr>
          <a:lstStyle/>
          <a:p>
            <a:pPr algn="l" marL="539749" indent="-269875" lvl="1">
              <a:lnSpc>
                <a:spcPts val="3999"/>
              </a:lnSpc>
              <a:buFont typeface="Arial"/>
              <a:buChar char="•"/>
            </a:pPr>
            <a:r>
              <a:rPr lang="en-US" sz="2499">
                <a:solidFill>
                  <a:srgbClr val="000000"/>
                </a:solidFill>
                <a:latin typeface="Poppins"/>
                <a:ea typeface="Poppins"/>
                <a:cs typeface="Poppins"/>
                <a:sym typeface="Poppins"/>
              </a:rPr>
              <a:t>Conv 7x7, 64 filters, stride 2 → Tạo đặc trưng ban đầu.</a:t>
            </a:r>
          </a:p>
          <a:p>
            <a:pPr algn="l" marL="539749" indent="-269875" lvl="1">
              <a:lnSpc>
                <a:spcPts val="3999"/>
              </a:lnSpc>
              <a:buFont typeface="Arial"/>
              <a:buChar char="•"/>
            </a:pPr>
            <a:r>
              <a:rPr lang="en-US" sz="2499">
                <a:solidFill>
                  <a:srgbClr val="000000"/>
                </a:solidFill>
                <a:latin typeface="Poppins"/>
                <a:ea typeface="Poppins"/>
                <a:cs typeface="Poppins"/>
                <a:sym typeface="Poppins"/>
              </a:rPr>
              <a:t>MaxPooling 3x3, stride 2 → Giảm kích thước.</a:t>
            </a:r>
          </a:p>
          <a:p>
            <a:pPr algn="l">
              <a:lnSpc>
                <a:spcPts val="3999"/>
              </a:lnSpc>
            </a:pPr>
          </a:p>
        </p:txBody>
      </p:sp>
      <p:sp>
        <p:nvSpPr>
          <p:cNvPr name="TextBox 25" id="25"/>
          <p:cNvSpPr txBox="true"/>
          <p:nvPr/>
        </p:nvSpPr>
        <p:spPr>
          <a:xfrm rot="0">
            <a:off x="2327543" y="7449297"/>
            <a:ext cx="6663762" cy="4572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Giai đoạn 6 (Fully Connected &amp; Output)</a:t>
            </a:r>
          </a:p>
        </p:txBody>
      </p:sp>
      <p:sp>
        <p:nvSpPr>
          <p:cNvPr name="TextBox 26" id="26"/>
          <p:cNvSpPr txBox="true"/>
          <p:nvPr/>
        </p:nvSpPr>
        <p:spPr>
          <a:xfrm rot="0">
            <a:off x="1411371" y="8058897"/>
            <a:ext cx="9149695" cy="2006600"/>
          </a:xfrm>
          <a:prstGeom prst="rect">
            <a:avLst/>
          </a:prstGeom>
        </p:spPr>
        <p:txBody>
          <a:bodyPr anchor="t" rtlCol="false" tIns="0" lIns="0" bIns="0" rIns="0">
            <a:spAutoFit/>
          </a:bodyPr>
          <a:lstStyle/>
          <a:p>
            <a:pPr algn="l" marL="539749" indent="-269875" lvl="1">
              <a:lnSpc>
                <a:spcPts val="3999"/>
              </a:lnSpc>
              <a:buFont typeface="Arial"/>
              <a:buChar char="•"/>
            </a:pPr>
            <a:r>
              <a:rPr lang="en-US" sz="2499">
                <a:solidFill>
                  <a:srgbClr val="000000"/>
                </a:solidFill>
                <a:latin typeface="Poppins"/>
                <a:ea typeface="Poppins"/>
                <a:cs typeface="Poppins"/>
                <a:sym typeface="Poppins"/>
              </a:rPr>
              <a:t>Global Average Pooling (7x7) </a:t>
            </a:r>
          </a:p>
          <a:p>
            <a:pPr algn="l" marL="539749" indent="-269875" lvl="1">
              <a:lnSpc>
                <a:spcPts val="3999"/>
              </a:lnSpc>
              <a:buFont typeface="Arial"/>
              <a:buChar char="•"/>
            </a:pPr>
            <a:r>
              <a:rPr lang="en-US" sz="2499">
                <a:solidFill>
                  <a:srgbClr val="000000"/>
                </a:solidFill>
                <a:latin typeface="Poppins"/>
                <a:ea typeface="Poppins"/>
                <a:cs typeface="Poppins"/>
                <a:sym typeface="Poppins"/>
              </a:rPr>
              <a:t>Fully Connected L</a:t>
            </a:r>
            <a:r>
              <a:rPr lang="en-US" sz="2499">
                <a:solidFill>
                  <a:srgbClr val="000000"/>
                </a:solidFill>
                <a:latin typeface="Poppins"/>
                <a:ea typeface="Poppins"/>
                <a:cs typeface="Poppins"/>
                <a:sym typeface="Poppins"/>
              </a:rPr>
              <a:t>ayer</a:t>
            </a:r>
          </a:p>
          <a:p>
            <a:pPr algn="l" marL="539749" indent="-269875" lvl="1">
              <a:lnSpc>
                <a:spcPts val="3999"/>
              </a:lnSpc>
              <a:buFont typeface="Arial"/>
              <a:buChar char="•"/>
            </a:pPr>
            <a:r>
              <a:rPr lang="en-US" sz="2499">
                <a:solidFill>
                  <a:srgbClr val="000000"/>
                </a:solidFill>
                <a:latin typeface="Poppins"/>
                <a:ea typeface="Poppins"/>
                <a:cs typeface="Poppins"/>
                <a:sym typeface="Poppins"/>
              </a:rPr>
              <a:t>Softmax Activation → Dự đoán lớp.</a:t>
            </a:r>
          </a:p>
          <a:p>
            <a:pPr algn="l">
              <a:lnSpc>
                <a:spcPts val="3999"/>
              </a:lnSpc>
            </a:pPr>
          </a:p>
        </p:txBody>
      </p:sp>
    </p:spTree>
  </p:cSld>
  <p:clrMapOvr>
    <a:masterClrMapping/>
  </p:clrMapOvr>
  <p:transition spd="fast">
    <p:fade/>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25659" y="1332965"/>
            <a:ext cx="2232436" cy="2263560"/>
          </a:xfrm>
          <a:custGeom>
            <a:avLst/>
            <a:gdLst/>
            <a:ahLst/>
            <a:cxnLst/>
            <a:rect r="r" b="b" t="t" l="l"/>
            <a:pathLst>
              <a:path h="2263560" w="2232436">
                <a:moveTo>
                  <a:pt x="0" y="0"/>
                </a:moveTo>
                <a:lnTo>
                  <a:pt x="2232436" y="0"/>
                </a:lnTo>
                <a:lnTo>
                  <a:pt x="2232436" y="2263559"/>
                </a:lnTo>
                <a:lnTo>
                  <a:pt x="0" y="2263559"/>
                </a:lnTo>
                <a:lnTo>
                  <a:pt x="0" y="0"/>
                </a:lnTo>
                <a:close/>
              </a:path>
            </a:pathLst>
          </a:custGeom>
          <a:blipFill>
            <a:blip r:embed="rId2">
              <a:alphaModFix amt="71000"/>
            </a:blip>
            <a:stretch>
              <a:fillRect l="0" t="0" r="0" b="0"/>
            </a:stretch>
          </a:blipFill>
        </p:spPr>
      </p:sp>
      <p:sp>
        <p:nvSpPr>
          <p:cNvPr name="Freeform 3" id="3"/>
          <p:cNvSpPr/>
          <p:nvPr/>
        </p:nvSpPr>
        <p:spPr>
          <a:xfrm flipH="false" flipV="false" rot="0">
            <a:off x="17015150" y="3026441"/>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sp>
        <p:nvSpPr>
          <p:cNvPr name="Freeform 4" id="4"/>
          <p:cNvSpPr/>
          <p:nvPr/>
        </p:nvSpPr>
        <p:spPr>
          <a:xfrm flipH="false" flipV="false" rot="0">
            <a:off x="12463688" y="757991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grpSp>
        <p:nvGrpSpPr>
          <p:cNvPr name="Group 5" id="5"/>
          <p:cNvGrpSpPr/>
          <p:nvPr/>
        </p:nvGrpSpPr>
        <p:grpSpPr>
          <a:xfrm rot="0">
            <a:off x="-3543241" y="0"/>
            <a:ext cx="21831241" cy="1623674"/>
            <a:chOff x="0" y="0"/>
            <a:chExt cx="5749792" cy="427634"/>
          </a:xfrm>
        </p:grpSpPr>
        <p:sp>
          <p:nvSpPr>
            <p:cNvPr name="Freeform 6" id="6"/>
            <p:cNvSpPr/>
            <p:nvPr/>
          </p:nvSpPr>
          <p:spPr>
            <a:xfrm flipH="false" flipV="false" rot="0">
              <a:off x="0" y="0"/>
              <a:ext cx="5749792" cy="427634"/>
            </a:xfrm>
            <a:custGeom>
              <a:avLst/>
              <a:gdLst/>
              <a:ahLst/>
              <a:cxnLst/>
              <a:rect r="r" b="b" t="t" l="l"/>
              <a:pathLst>
                <a:path h="427634" w="5749792">
                  <a:moveTo>
                    <a:pt x="0" y="0"/>
                  </a:moveTo>
                  <a:lnTo>
                    <a:pt x="5749792" y="0"/>
                  </a:lnTo>
                  <a:lnTo>
                    <a:pt x="5749792" y="427634"/>
                  </a:lnTo>
                  <a:lnTo>
                    <a:pt x="0" y="427634"/>
                  </a:lnTo>
                  <a:close/>
                </a:path>
              </a:pathLst>
            </a:custGeom>
            <a:solidFill>
              <a:srgbClr val="4F9FF5">
                <a:alpha val="71765"/>
              </a:srgbClr>
            </a:solidFill>
          </p:spPr>
        </p:sp>
        <p:sp>
          <p:nvSpPr>
            <p:cNvPr name="TextBox 7" id="7"/>
            <p:cNvSpPr txBox="true"/>
            <p:nvPr/>
          </p:nvSpPr>
          <p:spPr>
            <a:xfrm>
              <a:off x="0" y="38100"/>
              <a:ext cx="5749792" cy="389534"/>
            </a:xfrm>
            <a:prstGeom prst="rect">
              <a:avLst/>
            </a:prstGeom>
          </p:spPr>
          <p:txBody>
            <a:bodyPr anchor="ctr" rtlCol="false" tIns="50800" lIns="50800" bIns="50800" rIns="50800"/>
            <a:lstStyle/>
            <a:p>
              <a:pPr algn="ctr">
                <a:lnSpc>
                  <a:spcPts val="6468"/>
                </a:lnSpc>
              </a:pPr>
              <a:r>
                <a:rPr lang="en-US" sz="6219">
                  <a:solidFill>
                    <a:srgbClr val="FEFEFE">
                      <a:alpha val="71765"/>
                    </a:srgbClr>
                  </a:solidFill>
                  <a:latin typeface="Poppins"/>
                  <a:ea typeface="Poppins"/>
                  <a:cs typeface="Poppins"/>
                  <a:sym typeface="Poppins"/>
                </a:rPr>
                <a:t>NGUYÊN LÝ HOẠT ĐỘNG</a:t>
              </a:r>
            </a:p>
          </p:txBody>
        </p:sp>
      </p:grpSp>
      <p:grpSp>
        <p:nvGrpSpPr>
          <p:cNvPr name="Group 8" id="8"/>
          <p:cNvGrpSpPr/>
          <p:nvPr/>
        </p:nvGrpSpPr>
        <p:grpSpPr>
          <a:xfrm rot="0">
            <a:off x="615224" y="1959767"/>
            <a:ext cx="357065" cy="357065"/>
            <a:chOff x="0" y="0"/>
            <a:chExt cx="94042" cy="94042"/>
          </a:xfrm>
        </p:grpSpPr>
        <p:sp>
          <p:nvSpPr>
            <p:cNvPr name="Freeform 9" id="9"/>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F74949"/>
            </a:solidFill>
          </p:spPr>
        </p:sp>
        <p:sp>
          <p:nvSpPr>
            <p:cNvPr name="TextBox 10" id="10"/>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11" id="11"/>
          <p:cNvSpPr txBox="true"/>
          <p:nvPr/>
        </p:nvSpPr>
        <p:spPr>
          <a:xfrm rot="0">
            <a:off x="1325295" y="1874042"/>
            <a:ext cx="8181763" cy="4572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Trích xuất đặc trưng qua các lớp tích chập</a:t>
            </a:r>
          </a:p>
        </p:txBody>
      </p:sp>
      <p:grpSp>
        <p:nvGrpSpPr>
          <p:cNvPr name="Group 12" id="12"/>
          <p:cNvGrpSpPr/>
          <p:nvPr/>
        </p:nvGrpSpPr>
        <p:grpSpPr>
          <a:xfrm rot="0">
            <a:off x="628824" y="3793330"/>
            <a:ext cx="357065" cy="357065"/>
            <a:chOff x="0" y="0"/>
            <a:chExt cx="94042" cy="94042"/>
          </a:xfrm>
        </p:grpSpPr>
        <p:sp>
          <p:nvSpPr>
            <p:cNvPr name="Freeform 13" id="13"/>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F74949"/>
            </a:solidFill>
          </p:spPr>
        </p:sp>
        <p:sp>
          <p:nvSpPr>
            <p:cNvPr name="TextBox 14" id="14"/>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15" id="15"/>
          <p:cNvSpPr txBox="true"/>
          <p:nvPr/>
        </p:nvSpPr>
        <p:spPr>
          <a:xfrm rot="0">
            <a:off x="1375659" y="3688555"/>
            <a:ext cx="6696100" cy="4572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Sử dụng khối residual để học tốt hơn</a:t>
            </a:r>
          </a:p>
        </p:txBody>
      </p:sp>
      <p:sp>
        <p:nvSpPr>
          <p:cNvPr name="TextBox 16" id="16"/>
          <p:cNvSpPr txBox="true"/>
          <p:nvPr/>
        </p:nvSpPr>
        <p:spPr>
          <a:xfrm rot="0">
            <a:off x="239054" y="1920177"/>
            <a:ext cx="1136605" cy="369570"/>
          </a:xfrm>
          <a:prstGeom prst="rect">
            <a:avLst/>
          </a:prstGeom>
        </p:spPr>
        <p:txBody>
          <a:bodyPr anchor="t" rtlCol="false" tIns="0" lIns="0" bIns="0" rIns="0">
            <a:spAutoFit/>
          </a:bodyPr>
          <a:lstStyle/>
          <a:p>
            <a:pPr algn="ctr">
              <a:lnSpc>
                <a:spcPts val="2940"/>
              </a:lnSpc>
              <a:spcBef>
                <a:spcPct val="0"/>
              </a:spcBef>
            </a:pPr>
            <a:r>
              <a:rPr lang="en-US" b="true" sz="2000">
                <a:solidFill>
                  <a:srgbClr val="FEFEFE"/>
                </a:solidFill>
                <a:latin typeface="Raleway Bold"/>
                <a:ea typeface="Raleway Bold"/>
                <a:cs typeface="Raleway Bold"/>
                <a:sym typeface="Raleway Bold"/>
              </a:rPr>
              <a:t>1</a:t>
            </a:r>
          </a:p>
        </p:txBody>
      </p:sp>
      <p:sp>
        <p:nvSpPr>
          <p:cNvPr name="TextBox 17" id="17"/>
          <p:cNvSpPr txBox="true"/>
          <p:nvPr/>
        </p:nvSpPr>
        <p:spPr>
          <a:xfrm rot="0">
            <a:off x="239054" y="3707605"/>
            <a:ext cx="1136605" cy="369570"/>
          </a:xfrm>
          <a:prstGeom prst="rect">
            <a:avLst/>
          </a:prstGeom>
        </p:spPr>
        <p:txBody>
          <a:bodyPr anchor="t" rtlCol="false" tIns="0" lIns="0" bIns="0" rIns="0">
            <a:spAutoFit/>
          </a:bodyPr>
          <a:lstStyle/>
          <a:p>
            <a:pPr algn="ctr">
              <a:lnSpc>
                <a:spcPts val="2940"/>
              </a:lnSpc>
              <a:spcBef>
                <a:spcPct val="0"/>
              </a:spcBef>
            </a:pPr>
            <a:r>
              <a:rPr lang="en-US" b="true" sz="2000">
                <a:solidFill>
                  <a:srgbClr val="FEFEFE"/>
                </a:solidFill>
                <a:latin typeface="Raleway Bold"/>
                <a:ea typeface="Raleway Bold"/>
                <a:cs typeface="Raleway Bold"/>
                <a:sym typeface="Raleway Bold"/>
              </a:rPr>
              <a:t>2</a:t>
            </a:r>
          </a:p>
        </p:txBody>
      </p:sp>
      <p:sp>
        <p:nvSpPr>
          <p:cNvPr name="Freeform 18" id="18"/>
          <p:cNvSpPr/>
          <p:nvPr/>
        </p:nvSpPr>
        <p:spPr>
          <a:xfrm flipH="false" flipV="false" rot="0">
            <a:off x="8071759" y="3071229"/>
            <a:ext cx="10364607" cy="5583932"/>
          </a:xfrm>
          <a:custGeom>
            <a:avLst/>
            <a:gdLst/>
            <a:ahLst/>
            <a:cxnLst/>
            <a:rect r="r" b="b" t="t" l="l"/>
            <a:pathLst>
              <a:path h="5583932" w="10364607">
                <a:moveTo>
                  <a:pt x="0" y="0"/>
                </a:moveTo>
                <a:lnTo>
                  <a:pt x="10364608" y="0"/>
                </a:lnTo>
                <a:lnTo>
                  <a:pt x="10364608" y="5583933"/>
                </a:lnTo>
                <a:lnTo>
                  <a:pt x="0" y="5583933"/>
                </a:lnTo>
                <a:lnTo>
                  <a:pt x="0" y="0"/>
                </a:lnTo>
                <a:close/>
              </a:path>
            </a:pathLst>
          </a:custGeom>
          <a:blipFill>
            <a:blip r:embed="rId3"/>
            <a:stretch>
              <a:fillRect l="0" t="0" r="0" b="0"/>
            </a:stretch>
          </a:blipFill>
        </p:spPr>
      </p:sp>
      <p:sp>
        <p:nvSpPr>
          <p:cNvPr name="TextBox 19" id="19"/>
          <p:cNvSpPr txBox="true"/>
          <p:nvPr/>
        </p:nvSpPr>
        <p:spPr>
          <a:xfrm rot="0">
            <a:off x="239054" y="2525552"/>
            <a:ext cx="8058833" cy="1400175"/>
          </a:xfrm>
          <a:prstGeom prst="rect">
            <a:avLst/>
          </a:prstGeom>
        </p:spPr>
        <p:txBody>
          <a:bodyPr anchor="t" rtlCol="false" tIns="0" lIns="0" bIns="0" rIns="0">
            <a:spAutoFit/>
          </a:bodyPr>
          <a:lstStyle/>
          <a:p>
            <a:pPr algn="l" marL="539749" indent="-269875" lvl="1">
              <a:lnSpc>
                <a:spcPts val="3749"/>
              </a:lnSpc>
              <a:buFont typeface="Arial"/>
              <a:buChar char="•"/>
            </a:pPr>
            <a:r>
              <a:rPr lang="en-US" sz="2499">
                <a:solidFill>
                  <a:srgbClr val="000000"/>
                </a:solidFill>
                <a:latin typeface="Poppins"/>
                <a:ea typeface="Poppins"/>
                <a:cs typeface="Poppins"/>
                <a:sym typeface="Poppins"/>
              </a:rPr>
              <a:t>Ảnh đầu vào qua các lớp convolution, bắt đầu với bộ lọc 7x7 để giảm kích thước</a:t>
            </a:r>
          </a:p>
          <a:p>
            <a:pPr algn="l">
              <a:lnSpc>
                <a:spcPts val="3749"/>
              </a:lnSpc>
            </a:pPr>
          </a:p>
        </p:txBody>
      </p:sp>
      <p:sp>
        <p:nvSpPr>
          <p:cNvPr name="TextBox 20" id="20"/>
          <p:cNvSpPr txBox="true"/>
          <p:nvPr/>
        </p:nvSpPr>
        <p:spPr>
          <a:xfrm rot="0">
            <a:off x="239054" y="4436144"/>
            <a:ext cx="8058833" cy="2333625"/>
          </a:xfrm>
          <a:prstGeom prst="rect">
            <a:avLst/>
          </a:prstGeom>
        </p:spPr>
        <p:txBody>
          <a:bodyPr anchor="t" rtlCol="false" tIns="0" lIns="0" bIns="0" rIns="0">
            <a:spAutoFit/>
          </a:bodyPr>
          <a:lstStyle/>
          <a:p>
            <a:pPr algn="l" marL="539749" indent="-269875" lvl="1">
              <a:lnSpc>
                <a:spcPts val="3749"/>
              </a:lnSpc>
              <a:buFont typeface="Arial"/>
              <a:buChar char="•"/>
            </a:pPr>
            <a:r>
              <a:rPr lang="en-US" sz="2499">
                <a:solidFill>
                  <a:srgbClr val="000000"/>
                </a:solidFill>
                <a:latin typeface="Poppins"/>
                <a:ea typeface="Poppins"/>
                <a:cs typeface="Poppins"/>
                <a:sym typeface="Poppins"/>
              </a:rPr>
              <a:t>Mỗi khối residual gồm ba lớp tích chập nhỏ (1x1, 3x3, 1x1).</a:t>
            </a:r>
          </a:p>
          <a:p>
            <a:pPr algn="l" marL="539749" indent="-269875" lvl="1">
              <a:lnSpc>
                <a:spcPts val="3749"/>
              </a:lnSpc>
              <a:buFont typeface="Arial"/>
              <a:buChar char="•"/>
            </a:pPr>
            <a:r>
              <a:rPr lang="en-US" sz="2499">
                <a:solidFill>
                  <a:srgbClr val="000000"/>
                </a:solidFill>
                <a:latin typeface="Poppins"/>
                <a:ea typeface="Poppins"/>
                <a:cs typeface="Poppins"/>
                <a:sym typeface="Poppins"/>
              </a:rPr>
              <a:t>Kết nối tắt giúp mô hình học phần sai biệt thay vì toàn bộ ánh xạ, giúp gradient truyền tốt hơn.</a:t>
            </a:r>
          </a:p>
          <a:p>
            <a:pPr algn="l">
              <a:lnSpc>
                <a:spcPts val="3749"/>
              </a:lnSpc>
            </a:pPr>
          </a:p>
        </p:txBody>
      </p:sp>
      <p:grpSp>
        <p:nvGrpSpPr>
          <p:cNvPr name="Group 21" id="21"/>
          <p:cNvGrpSpPr/>
          <p:nvPr/>
        </p:nvGrpSpPr>
        <p:grpSpPr>
          <a:xfrm rot="0">
            <a:off x="615224" y="6686610"/>
            <a:ext cx="357065" cy="357065"/>
            <a:chOff x="0" y="0"/>
            <a:chExt cx="94042" cy="94042"/>
          </a:xfrm>
        </p:grpSpPr>
        <p:sp>
          <p:nvSpPr>
            <p:cNvPr name="Freeform 22" id="22"/>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F74949"/>
            </a:solidFill>
          </p:spPr>
        </p:sp>
        <p:sp>
          <p:nvSpPr>
            <p:cNvPr name="TextBox 23" id="23"/>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24" id="24"/>
          <p:cNvSpPr txBox="true"/>
          <p:nvPr/>
        </p:nvSpPr>
        <p:spPr>
          <a:xfrm rot="0">
            <a:off x="1325295" y="6600885"/>
            <a:ext cx="8181763" cy="4572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Truyền thông tin hiệu quả</a:t>
            </a:r>
          </a:p>
        </p:txBody>
      </p:sp>
      <p:sp>
        <p:nvSpPr>
          <p:cNvPr name="TextBox 25" id="25"/>
          <p:cNvSpPr txBox="true"/>
          <p:nvPr/>
        </p:nvSpPr>
        <p:spPr>
          <a:xfrm rot="0">
            <a:off x="239054" y="6647019"/>
            <a:ext cx="1136605" cy="369570"/>
          </a:xfrm>
          <a:prstGeom prst="rect">
            <a:avLst/>
          </a:prstGeom>
        </p:spPr>
        <p:txBody>
          <a:bodyPr anchor="t" rtlCol="false" tIns="0" lIns="0" bIns="0" rIns="0">
            <a:spAutoFit/>
          </a:bodyPr>
          <a:lstStyle/>
          <a:p>
            <a:pPr algn="ctr">
              <a:lnSpc>
                <a:spcPts val="2940"/>
              </a:lnSpc>
              <a:spcBef>
                <a:spcPct val="0"/>
              </a:spcBef>
            </a:pPr>
            <a:r>
              <a:rPr lang="en-US" b="true" sz="2000">
                <a:solidFill>
                  <a:srgbClr val="FEFEFE"/>
                </a:solidFill>
                <a:latin typeface="Raleway Bold"/>
                <a:ea typeface="Raleway Bold"/>
                <a:cs typeface="Raleway Bold"/>
                <a:sym typeface="Raleway Bold"/>
              </a:rPr>
              <a:t>3</a:t>
            </a:r>
          </a:p>
        </p:txBody>
      </p:sp>
      <p:sp>
        <p:nvSpPr>
          <p:cNvPr name="TextBox 26" id="26"/>
          <p:cNvSpPr txBox="true"/>
          <p:nvPr/>
        </p:nvSpPr>
        <p:spPr>
          <a:xfrm rot="0">
            <a:off x="239054" y="7248585"/>
            <a:ext cx="8058833" cy="933450"/>
          </a:xfrm>
          <a:prstGeom prst="rect">
            <a:avLst/>
          </a:prstGeom>
        </p:spPr>
        <p:txBody>
          <a:bodyPr anchor="t" rtlCol="false" tIns="0" lIns="0" bIns="0" rIns="0">
            <a:spAutoFit/>
          </a:bodyPr>
          <a:lstStyle/>
          <a:p>
            <a:pPr algn="l" marL="539749" indent="-269875" lvl="1">
              <a:lnSpc>
                <a:spcPts val="3749"/>
              </a:lnSpc>
              <a:buFont typeface="Arial"/>
              <a:buChar char="•"/>
            </a:pPr>
            <a:r>
              <a:rPr lang="en-US" sz="2499">
                <a:solidFill>
                  <a:srgbClr val="000000"/>
                </a:solidFill>
                <a:latin typeface="Poppins"/>
                <a:ea typeface="Poppins"/>
                <a:cs typeface="Poppins"/>
                <a:sym typeface="Poppins"/>
              </a:rPr>
              <a:t>Gradient lan truyền ổn định, giúp mạng học nhanh và chính xác hơn</a:t>
            </a:r>
          </a:p>
        </p:txBody>
      </p:sp>
      <p:grpSp>
        <p:nvGrpSpPr>
          <p:cNvPr name="Group 27" id="27"/>
          <p:cNvGrpSpPr/>
          <p:nvPr/>
        </p:nvGrpSpPr>
        <p:grpSpPr>
          <a:xfrm rot="0">
            <a:off x="615224" y="8687581"/>
            <a:ext cx="357065" cy="357065"/>
            <a:chOff x="0" y="0"/>
            <a:chExt cx="94042" cy="94042"/>
          </a:xfrm>
        </p:grpSpPr>
        <p:sp>
          <p:nvSpPr>
            <p:cNvPr name="Freeform 28" id="28"/>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F74949"/>
            </a:solidFill>
          </p:spPr>
        </p:sp>
        <p:sp>
          <p:nvSpPr>
            <p:cNvPr name="TextBox 29" id="29"/>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30" id="30"/>
          <p:cNvSpPr txBox="true"/>
          <p:nvPr/>
        </p:nvSpPr>
        <p:spPr>
          <a:xfrm rot="0">
            <a:off x="1325295" y="8601856"/>
            <a:ext cx="8181763" cy="4572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Phân loại</a:t>
            </a:r>
          </a:p>
        </p:txBody>
      </p:sp>
      <p:sp>
        <p:nvSpPr>
          <p:cNvPr name="TextBox 31" id="31"/>
          <p:cNvSpPr txBox="true"/>
          <p:nvPr/>
        </p:nvSpPr>
        <p:spPr>
          <a:xfrm rot="0">
            <a:off x="239054" y="8647991"/>
            <a:ext cx="1136605" cy="369570"/>
          </a:xfrm>
          <a:prstGeom prst="rect">
            <a:avLst/>
          </a:prstGeom>
        </p:spPr>
        <p:txBody>
          <a:bodyPr anchor="t" rtlCol="false" tIns="0" lIns="0" bIns="0" rIns="0">
            <a:spAutoFit/>
          </a:bodyPr>
          <a:lstStyle/>
          <a:p>
            <a:pPr algn="ctr">
              <a:lnSpc>
                <a:spcPts val="2940"/>
              </a:lnSpc>
              <a:spcBef>
                <a:spcPct val="0"/>
              </a:spcBef>
            </a:pPr>
            <a:r>
              <a:rPr lang="en-US" b="true" sz="2000">
                <a:solidFill>
                  <a:srgbClr val="FEFEFE"/>
                </a:solidFill>
                <a:latin typeface="Raleway Bold"/>
                <a:ea typeface="Raleway Bold"/>
                <a:cs typeface="Raleway Bold"/>
                <a:sym typeface="Raleway Bold"/>
              </a:rPr>
              <a:t>4</a:t>
            </a:r>
          </a:p>
        </p:txBody>
      </p:sp>
      <p:sp>
        <p:nvSpPr>
          <p:cNvPr name="TextBox 32" id="32"/>
          <p:cNvSpPr txBox="true"/>
          <p:nvPr/>
        </p:nvSpPr>
        <p:spPr>
          <a:xfrm rot="0">
            <a:off x="239054" y="9297181"/>
            <a:ext cx="8058833" cy="933450"/>
          </a:xfrm>
          <a:prstGeom prst="rect">
            <a:avLst/>
          </a:prstGeom>
        </p:spPr>
        <p:txBody>
          <a:bodyPr anchor="t" rtlCol="false" tIns="0" lIns="0" bIns="0" rIns="0">
            <a:spAutoFit/>
          </a:bodyPr>
          <a:lstStyle/>
          <a:p>
            <a:pPr algn="l" marL="539749" indent="-269875" lvl="1">
              <a:lnSpc>
                <a:spcPts val="3749"/>
              </a:lnSpc>
              <a:buFont typeface="Arial"/>
              <a:buChar char="•"/>
            </a:pPr>
            <a:r>
              <a:rPr lang="en-US" sz="2499">
                <a:solidFill>
                  <a:srgbClr val="000000"/>
                </a:solidFill>
                <a:latin typeface="Poppins"/>
                <a:ea typeface="Poppins"/>
                <a:cs typeface="Poppins"/>
                <a:sym typeface="Poppins"/>
              </a:rPr>
              <a:t>Đầu ra qua Global Average Pooling → Fully Connected Layer → Softmax để dự đoán</a:t>
            </a:r>
          </a:p>
        </p:txBody>
      </p:sp>
    </p:spTree>
  </p:cSld>
  <p:clrMapOvr>
    <a:masterClrMapping/>
  </p:clrMapOvr>
  <p:transition spd="fast">
    <p:fade/>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Freeform 2" id="2"/>
          <p:cNvSpPr/>
          <p:nvPr/>
        </p:nvSpPr>
        <p:spPr>
          <a:xfrm flipH="false" flipV="false" rot="0">
            <a:off x="15125659" y="1332965"/>
            <a:ext cx="2232436" cy="2263560"/>
          </a:xfrm>
          <a:custGeom>
            <a:avLst/>
            <a:gdLst/>
            <a:ahLst/>
            <a:cxnLst/>
            <a:rect r="r" b="b" t="t" l="l"/>
            <a:pathLst>
              <a:path h="2263560" w="2232436">
                <a:moveTo>
                  <a:pt x="0" y="0"/>
                </a:moveTo>
                <a:lnTo>
                  <a:pt x="2232436" y="0"/>
                </a:lnTo>
                <a:lnTo>
                  <a:pt x="2232436" y="2263559"/>
                </a:lnTo>
                <a:lnTo>
                  <a:pt x="0" y="2263559"/>
                </a:lnTo>
                <a:lnTo>
                  <a:pt x="0" y="0"/>
                </a:lnTo>
                <a:close/>
              </a:path>
            </a:pathLst>
          </a:custGeom>
          <a:blipFill>
            <a:blip r:embed="rId2">
              <a:alphaModFix amt="71000"/>
            </a:blip>
            <a:stretch>
              <a:fillRect l="0" t="0" r="0" b="0"/>
            </a:stretch>
          </a:blipFill>
        </p:spPr>
      </p:sp>
      <p:sp>
        <p:nvSpPr>
          <p:cNvPr name="Freeform 3" id="3"/>
          <p:cNvSpPr/>
          <p:nvPr/>
        </p:nvSpPr>
        <p:spPr>
          <a:xfrm flipH="false" flipV="false" rot="0">
            <a:off x="17015150" y="3026441"/>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sp>
        <p:nvSpPr>
          <p:cNvPr name="Freeform 4" id="4"/>
          <p:cNvSpPr/>
          <p:nvPr/>
        </p:nvSpPr>
        <p:spPr>
          <a:xfrm flipH="false" flipV="false" rot="0">
            <a:off x="15906066" y="6478896"/>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grpSp>
        <p:nvGrpSpPr>
          <p:cNvPr name="Group 5" id="5"/>
          <p:cNvGrpSpPr/>
          <p:nvPr/>
        </p:nvGrpSpPr>
        <p:grpSpPr>
          <a:xfrm rot="0">
            <a:off x="210528" y="567537"/>
            <a:ext cx="7518118" cy="765428"/>
            <a:chOff x="0" y="0"/>
            <a:chExt cx="10024157" cy="1020571"/>
          </a:xfrm>
        </p:grpSpPr>
        <p:sp>
          <p:nvSpPr>
            <p:cNvPr name="Freeform 6" id="6"/>
            <p:cNvSpPr/>
            <p:nvPr/>
          </p:nvSpPr>
          <p:spPr>
            <a:xfrm flipH="false" flipV="false" rot="0">
              <a:off x="0" y="0"/>
              <a:ext cx="1744464" cy="1020571"/>
            </a:xfrm>
            <a:custGeom>
              <a:avLst/>
              <a:gdLst/>
              <a:ahLst/>
              <a:cxnLst/>
              <a:rect r="r" b="b" t="t" l="l"/>
              <a:pathLst>
                <a:path h="1020571" w="1744464">
                  <a:moveTo>
                    <a:pt x="0" y="0"/>
                  </a:moveTo>
                  <a:lnTo>
                    <a:pt x="1744464" y="0"/>
                  </a:lnTo>
                  <a:lnTo>
                    <a:pt x="1744464" y="1020571"/>
                  </a:lnTo>
                  <a:lnTo>
                    <a:pt x="0" y="1020571"/>
                  </a:lnTo>
                  <a:lnTo>
                    <a:pt x="0" y="0"/>
                  </a:lnTo>
                  <a:close/>
                </a:path>
              </a:pathLst>
            </a:custGeom>
            <a:blipFill>
              <a:blip r:embed="rId3"/>
              <a:stretch>
                <a:fillRect l="0" t="0" r="0" b="0"/>
              </a:stretch>
            </a:blipFill>
          </p:spPr>
        </p:sp>
        <p:sp>
          <p:nvSpPr>
            <p:cNvPr name="TextBox 7" id="7"/>
            <p:cNvSpPr txBox="true"/>
            <p:nvPr/>
          </p:nvSpPr>
          <p:spPr>
            <a:xfrm rot="0">
              <a:off x="1314589" y="37325"/>
              <a:ext cx="8709568" cy="483447"/>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grpSp>
      <p:grpSp>
        <p:nvGrpSpPr>
          <p:cNvPr name="Group 8" id="8"/>
          <p:cNvGrpSpPr/>
          <p:nvPr/>
        </p:nvGrpSpPr>
        <p:grpSpPr>
          <a:xfrm rot="0">
            <a:off x="-3543241" y="1332965"/>
            <a:ext cx="21831241" cy="1623674"/>
            <a:chOff x="0" y="0"/>
            <a:chExt cx="5749792" cy="427634"/>
          </a:xfrm>
        </p:grpSpPr>
        <p:sp>
          <p:nvSpPr>
            <p:cNvPr name="Freeform 9" id="9"/>
            <p:cNvSpPr/>
            <p:nvPr/>
          </p:nvSpPr>
          <p:spPr>
            <a:xfrm flipH="false" flipV="false" rot="0">
              <a:off x="0" y="0"/>
              <a:ext cx="5749792" cy="427634"/>
            </a:xfrm>
            <a:custGeom>
              <a:avLst/>
              <a:gdLst/>
              <a:ahLst/>
              <a:cxnLst/>
              <a:rect r="r" b="b" t="t" l="l"/>
              <a:pathLst>
                <a:path h="427634" w="5749792">
                  <a:moveTo>
                    <a:pt x="0" y="0"/>
                  </a:moveTo>
                  <a:lnTo>
                    <a:pt x="5749792" y="0"/>
                  </a:lnTo>
                  <a:lnTo>
                    <a:pt x="5749792" y="427634"/>
                  </a:lnTo>
                  <a:lnTo>
                    <a:pt x="0" y="427634"/>
                  </a:lnTo>
                  <a:close/>
                </a:path>
              </a:pathLst>
            </a:custGeom>
            <a:solidFill>
              <a:srgbClr val="4F9FF5">
                <a:alpha val="71765"/>
              </a:srgbClr>
            </a:solidFill>
          </p:spPr>
        </p:sp>
        <p:sp>
          <p:nvSpPr>
            <p:cNvPr name="TextBox 10" id="10"/>
            <p:cNvSpPr txBox="true"/>
            <p:nvPr/>
          </p:nvSpPr>
          <p:spPr>
            <a:xfrm>
              <a:off x="0" y="38100"/>
              <a:ext cx="5749792" cy="389534"/>
            </a:xfrm>
            <a:prstGeom prst="rect">
              <a:avLst/>
            </a:prstGeom>
          </p:spPr>
          <p:txBody>
            <a:bodyPr anchor="ctr" rtlCol="false" tIns="50800" lIns="50800" bIns="50800" rIns="50800"/>
            <a:lstStyle/>
            <a:p>
              <a:pPr algn="ctr">
                <a:lnSpc>
                  <a:spcPts val="6468"/>
                </a:lnSpc>
              </a:pPr>
              <a:r>
                <a:rPr lang="en-US" sz="6219">
                  <a:solidFill>
                    <a:srgbClr val="FEFEFE">
                      <a:alpha val="71765"/>
                    </a:srgbClr>
                  </a:solidFill>
                  <a:latin typeface="Poppins"/>
                  <a:ea typeface="Poppins"/>
                  <a:cs typeface="Poppins"/>
                  <a:sym typeface="Poppins"/>
                </a:rPr>
                <a:t>ĐÁNH GIÁ MÔ HÌNH</a:t>
              </a:r>
            </a:p>
          </p:txBody>
        </p:sp>
      </p:grpSp>
      <p:grpSp>
        <p:nvGrpSpPr>
          <p:cNvPr name="Group 11" id="11"/>
          <p:cNvGrpSpPr/>
          <p:nvPr/>
        </p:nvGrpSpPr>
        <p:grpSpPr>
          <a:xfrm rot="0">
            <a:off x="3084227" y="9559360"/>
            <a:ext cx="357065" cy="357065"/>
            <a:chOff x="0" y="0"/>
            <a:chExt cx="94042" cy="94042"/>
          </a:xfrm>
        </p:grpSpPr>
        <p:sp>
          <p:nvSpPr>
            <p:cNvPr name="Freeform 12" id="12"/>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13" id="13"/>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grpSp>
        <p:nvGrpSpPr>
          <p:cNvPr name="Group 14" id="14"/>
          <p:cNvGrpSpPr/>
          <p:nvPr/>
        </p:nvGrpSpPr>
        <p:grpSpPr>
          <a:xfrm rot="0">
            <a:off x="11594028" y="9576945"/>
            <a:ext cx="357065" cy="357065"/>
            <a:chOff x="0" y="0"/>
            <a:chExt cx="94042" cy="94042"/>
          </a:xfrm>
        </p:grpSpPr>
        <p:sp>
          <p:nvSpPr>
            <p:cNvPr name="Freeform 15" id="15"/>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16" id="16"/>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Freeform 17" id="17"/>
          <p:cNvSpPr/>
          <p:nvPr/>
        </p:nvSpPr>
        <p:spPr>
          <a:xfrm flipH="false" flipV="false" rot="0">
            <a:off x="1725392" y="3352004"/>
            <a:ext cx="6932245" cy="5654804"/>
          </a:xfrm>
          <a:custGeom>
            <a:avLst/>
            <a:gdLst/>
            <a:ahLst/>
            <a:cxnLst/>
            <a:rect r="r" b="b" t="t" l="l"/>
            <a:pathLst>
              <a:path h="5654804" w="6932245">
                <a:moveTo>
                  <a:pt x="0" y="0"/>
                </a:moveTo>
                <a:lnTo>
                  <a:pt x="6932245" y="0"/>
                </a:lnTo>
                <a:lnTo>
                  <a:pt x="6932245" y="5654805"/>
                </a:lnTo>
                <a:lnTo>
                  <a:pt x="0" y="5654805"/>
                </a:lnTo>
                <a:lnTo>
                  <a:pt x="0" y="0"/>
                </a:lnTo>
                <a:close/>
              </a:path>
            </a:pathLst>
          </a:custGeom>
          <a:blipFill>
            <a:blip r:embed="rId4"/>
            <a:stretch>
              <a:fillRect l="0" t="0" r="0" b="0"/>
            </a:stretch>
          </a:blipFill>
        </p:spPr>
      </p:sp>
      <p:sp>
        <p:nvSpPr>
          <p:cNvPr name="Freeform 18" id="18"/>
          <p:cNvSpPr/>
          <p:nvPr/>
        </p:nvSpPr>
        <p:spPr>
          <a:xfrm flipH="false" flipV="false" rot="0">
            <a:off x="9777298" y="3352004"/>
            <a:ext cx="6967839" cy="5642250"/>
          </a:xfrm>
          <a:custGeom>
            <a:avLst/>
            <a:gdLst/>
            <a:ahLst/>
            <a:cxnLst/>
            <a:rect r="r" b="b" t="t" l="l"/>
            <a:pathLst>
              <a:path h="5642250" w="6967839">
                <a:moveTo>
                  <a:pt x="0" y="0"/>
                </a:moveTo>
                <a:lnTo>
                  <a:pt x="6967840" y="0"/>
                </a:lnTo>
                <a:lnTo>
                  <a:pt x="6967840" y="5642251"/>
                </a:lnTo>
                <a:lnTo>
                  <a:pt x="0" y="5642251"/>
                </a:lnTo>
                <a:lnTo>
                  <a:pt x="0" y="0"/>
                </a:lnTo>
                <a:close/>
              </a:path>
            </a:pathLst>
          </a:custGeom>
          <a:blipFill>
            <a:blip r:embed="rId5"/>
            <a:stretch>
              <a:fillRect l="0" t="0" r="0" b="0"/>
            </a:stretch>
          </a:blipFill>
        </p:spPr>
      </p:sp>
      <p:sp>
        <p:nvSpPr>
          <p:cNvPr name="TextBox 19" id="19"/>
          <p:cNvSpPr txBox="true"/>
          <p:nvPr/>
        </p:nvSpPr>
        <p:spPr>
          <a:xfrm rot="0">
            <a:off x="3780919" y="9530785"/>
            <a:ext cx="3517883" cy="403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Biểu đồ Traning Loss</a:t>
            </a:r>
          </a:p>
        </p:txBody>
      </p:sp>
      <p:sp>
        <p:nvSpPr>
          <p:cNvPr name="TextBox 20" id="20"/>
          <p:cNvSpPr txBox="true"/>
          <p:nvPr/>
        </p:nvSpPr>
        <p:spPr>
          <a:xfrm rot="0">
            <a:off x="12290720" y="9548370"/>
            <a:ext cx="3047108" cy="403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Biểu đồ Accuracy</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0F4EF"/>
        </a:solidFill>
      </p:bgPr>
    </p:bg>
    <p:spTree>
      <p:nvGrpSpPr>
        <p:cNvPr id="1" name=""/>
        <p:cNvGrpSpPr/>
        <p:nvPr/>
      </p:nvGrpSpPr>
      <p:grpSpPr>
        <a:xfrm>
          <a:off x="0" y="0"/>
          <a:ext cx="0" cy="0"/>
          <a:chOff x="0" y="0"/>
          <a:chExt cx="0" cy="0"/>
        </a:xfrm>
      </p:grpSpPr>
      <p:sp>
        <p:nvSpPr>
          <p:cNvPr name="Freeform 2" id="2"/>
          <p:cNvSpPr/>
          <p:nvPr/>
        </p:nvSpPr>
        <p:spPr>
          <a:xfrm flipH="false" flipV="false" rot="0">
            <a:off x="9263774" y="-842039"/>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10810" y="-155024"/>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697500" y="2434908"/>
            <a:ext cx="21311029" cy="1464829"/>
            <a:chOff x="0" y="0"/>
            <a:chExt cx="5612781" cy="385799"/>
          </a:xfrm>
        </p:grpSpPr>
        <p:sp>
          <p:nvSpPr>
            <p:cNvPr name="Freeform 5" id="5"/>
            <p:cNvSpPr/>
            <p:nvPr/>
          </p:nvSpPr>
          <p:spPr>
            <a:xfrm flipH="false" flipV="false" rot="0">
              <a:off x="0" y="0"/>
              <a:ext cx="5612781" cy="385799"/>
            </a:xfrm>
            <a:custGeom>
              <a:avLst/>
              <a:gdLst/>
              <a:ahLst/>
              <a:cxnLst/>
              <a:rect r="r" b="b" t="t" l="l"/>
              <a:pathLst>
                <a:path h="385799" w="5612781">
                  <a:moveTo>
                    <a:pt x="0" y="0"/>
                  </a:moveTo>
                  <a:lnTo>
                    <a:pt x="5612781" y="0"/>
                  </a:lnTo>
                  <a:lnTo>
                    <a:pt x="5612781" y="385799"/>
                  </a:lnTo>
                  <a:lnTo>
                    <a:pt x="0" y="385799"/>
                  </a:lnTo>
                  <a:close/>
                </a:path>
              </a:pathLst>
            </a:custGeom>
            <a:solidFill>
              <a:srgbClr val="F74949">
                <a:alpha val="71765"/>
              </a:srgbClr>
            </a:solidFill>
          </p:spPr>
        </p:sp>
        <p:sp>
          <p:nvSpPr>
            <p:cNvPr name="TextBox 6" id="6"/>
            <p:cNvSpPr txBox="true"/>
            <p:nvPr/>
          </p:nvSpPr>
          <p:spPr>
            <a:xfrm>
              <a:off x="0" y="28575"/>
              <a:ext cx="5612781"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14353272" y="2616943"/>
            <a:ext cx="3793627" cy="5763798"/>
          </a:xfrm>
          <a:custGeom>
            <a:avLst/>
            <a:gdLst/>
            <a:ahLst/>
            <a:cxnLst/>
            <a:rect r="r" b="b" t="t" l="l"/>
            <a:pathLst>
              <a:path h="5763798" w="3793627">
                <a:moveTo>
                  <a:pt x="0" y="0"/>
                </a:moveTo>
                <a:lnTo>
                  <a:pt x="3793627" y="0"/>
                </a:lnTo>
                <a:lnTo>
                  <a:pt x="3793627" y="5763797"/>
                </a:lnTo>
                <a:lnTo>
                  <a:pt x="0" y="57637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3129779" y="6307958"/>
            <a:ext cx="8512932" cy="403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Giải pháp đề xuất</a:t>
            </a:r>
          </a:p>
        </p:txBody>
      </p:sp>
      <p:sp>
        <p:nvSpPr>
          <p:cNvPr name="TextBox 9" id="9"/>
          <p:cNvSpPr txBox="true"/>
          <p:nvPr/>
        </p:nvSpPr>
        <p:spPr>
          <a:xfrm rot="0">
            <a:off x="3106589" y="5204662"/>
            <a:ext cx="8313036" cy="403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Phát biểu bài toán</a:t>
            </a:r>
          </a:p>
        </p:txBody>
      </p:sp>
      <p:sp>
        <p:nvSpPr>
          <p:cNvPr name="TextBox 10" id="10"/>
          <p:cNvSpPr txBox="true"/>
          <p:nvPr/>
        </p:nvSpPr>
        <p:spPr>
          <a:xfrm rot="0">
            <a:off x="2660616" y="2795485"/>
            <a:ext cx="8892900"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Nội dung đề tài</a:t>
            </a:r>
          </a:p>
        </p:txBody>
      </p:sp>
      <p:sp>
        <p:nvSpPr>
          <p:cNvPr name="Freeform 11" id="11"/>
          <p:cNvSpPr/>
          <p:nvPr/>
        </p:nvSpPr>
        <p:spPr>
          <a:xfrm flipH="false" flipV="false" rot="0">
            <a:off x="16872140" y="1464854"/>
            <a:ext cx="2549517" cy="2585062"/>
          </a:xfrm>
          <a:custGeom>
            <a:avLst/>
            <a:gdLst/>
            <a:ahLst/>
            <a:cxnLst/>
            <a:rect r="r" b="b" t="t" l="l"/>
            <a:pathLst>
              <a:path h="2585062" w="2549517">
                <a:moveTo>
                  <a:pt x="0" y="0"/>
                </a:moveTo>
                <a:lnTo>
                  <a:pt x="2549517" y="0"/>
                </a:lnTo>
                <a:lnTo>
                  <a:pt x="2549517" y="2585062"/>
                </a:lnTo>
                <a:lnTo>
                  <a:pt x="0" y="2585062"/>
                </a:lnTo>
                <a:lnTo>
                  <a:pt x="0" y="0"/>
                </a:lnTo>
                <a:close/>
              </a:path>
            </a:pathLst>
          </a:custGeom>
          <a:blipFill>
            <a:blip r:embed="rId6">
              <a:alphaModFix amt="71000"/>
            </a:blip>
            <a:stretch>
              <a:fillRect l="0" t="0" r="0" b="0"/>
            </a:stretch>
          </a:blipFill>
        </p:spPr>
      </p:sp>
      <p:sp>
        <p:nvSpPr>
          <p:cNvPr name="Freeform 12" id="12"/>
          <p:cNvSpPr/>
          <p:nvPr/>
        </p:nvSpPr>
        <p:spPr>
          <a:xfrm flipH="false" flipV="false" rot="0">
            <a:off x="-390204" y="8950469"/>
            <a:ext cx="2549517" cy="2585062"/>
          </a:xfrm>
          <a:custGeom>
            <a:avLst/>
            <a:gdLst/>
            <a:ahLst/>
            <a:cxnLst/>
            <a:rect r="r" b="b" t="t" l="l"/>
            <a:pathLst>
              <a:path h="2585062" w="2549517">
                <a:moveTo>
                  <a:pt x="0" y="0"/>
                </a:moveTo>
                <a:lnTo>
                  <a:pt x="2549517" y="0"/>
                </a:lnTo>
                <a:lnTo>
                  <a:pt x="2549517" y="2585062"/>
                </a:lnTo>
                <a:lnTo>
                  <a:pt x="0" y="2585062"/>
                </a:lnTo>
                <a:lnTo>
                  <a:pt x="0" y="0"/>
                </a:lnTo>
                <a:close/>
              </a:path>
            </a:pathLst>
          </a:custGeom>
          <a:blipFill>
            <a:blip r:embed="rId6">
              <a:alphaModFix amt="71000"/>
            </a:blip>
            <a:stretch>
              <a:fillRect l="0" t="0" r="0" b="0"/>
            </a:stretch>
          </a:blipFill>
        </p:spPr>
      </p:sp>
      <p:grpSp>
        <p:nvGrpSpPr>
          <p:cNvPr name="Group 13" id="13"/>
          <p:cNvGrpSpPr/>
          <p:nvPr/>
        </p:nvGrpSpPr>
        <p:grpSpPr>
          <a:xfrm rot="0">
            <a:off x="2571420" y="6336533"/>
            <a:ext cx="357065" cy="357065"/>
            <a:chOff x="0" y="0"/>
            <a:chExt cx="94042" cy="94042"/>
          </a:xfrm>
        </p:grpSpPr>
        <p:sp>
          <p:nvSpPr>
            <p:cNvPr name="Freeform 14" id="14"/>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F74949"/>
            </a:solidFill>
          </p:spPr>
        </p:sp>
        <p:sp>
          <p:nvSpPr>
            <p:cNvPr name="TextBox 15" id="15"/>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grpSp>
        <p:nvGrpSpPr>
          <p:cNvPr name="Group 16" id="16"/>
          <p:cNvGrpSpPr/>
          <p:nvPr/>
        </p:nvGrpSpPr>
        <p:grpSpPr>
          <a:xfrm rot="0">
            <a:off x="2571420" y="5233237"/>
            <a:ext cx="357065" cy="357065"/>
            <a:chOff x="0" y="0"/>
            <a:chExt cx="94042" cy="94042"/>
          </a:xfrm>
        </p:grpSpPr>
        <p:sp>
          <p:nvSpPr>
            <p:cNvPr name="Freeform 17" id="17"/>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F74949"/>
            </a:solidFill>
          </p:spPr>
        </p:sp>
        <p:sp>
          <p:nvSpPr>
            <p:cNvPr name="TextBox 18" id="18"/>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Freeform 19" id="19"/>
          <p:cNvSpPr/>
          <p:nvPr/>
        </p:nvSpPr>
        <p:spPr>
          <a:xfrm flipH="false" flipV="false" rot="0">
            <a:off x="2336900" y="1028700"/>
            <a:ext cx="1308348" cy="765428"/>
          </a:xfrm>
          <a:custGeom>
            <a:avLst/>
            <a:gdLst/>
            <a:ahLst/>
            <a:cxnLst/>
            <a:rect r="r" b="b" t="t" l="l"/>
            <a:pathLst>
              <a:path h="765428" w="1308348">
                <a:moveTo>
                  <a:pt x="0" y="0"/>
                </a:moveTo>
                <a:lnTo>
                  <a:pt x="1308348" y="0"/>
                </a:lnTo>
                <a:lnTo>
                  <a:pt x="1308348" y="765428"/>
                </a:lnTo>
                <a:lnTo>
                  <a:pt x="0" y="765428"/>
                </a:lnTo>
                <a:lnTo>
                  <a:pt x="0" y="0"/>
                </a:lnTo>
                <a:close/>
              </a:path>
            </a:pathLst>
          </a:custGeom>
          <a:blipFill>
            <a:blip r:embed="rId7"/>
            <a:stretch>
              <a:fillRect l="0" t="0" r="0" b="0"/>
            </a:stretch>
          </a:blipFill>
        </p:spPr>
      </p:sp>
      <p:sp>
        <p:nvSpPr>
          <p:cNvPr name="TextBox 20" id="20"/>
          <p:cNvSpPr txBox="true"/>
          <p:nvPr/>
        </p:nvSpPr>
        <p:spPr>
          <a:xfrm rot="0">
            <a:off x="3322842" y="1047169"/>
            <a:ext cx="6532176" cy="372110"/>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grpSp>
        <p:nvGrpSpPr>
          <p:cNvPr name="Group 21" id="21"/>
          <p:cNvGrpSpPr/>
          <p:nvPr/>
        </p:nvGrpSpPr>
        <p:grpSpPr>
          <a:xfrm rot="0">
            <a:off x="2571420" y="7436547"/>
            <a:ext cx="357065" cy="357065"/>
            <a:chOff x="0" y="0"/>
            <a:chExt cx="94042" cy="94042"/>
          </a:xfrm>
        </p:grpSpPr>
        <p:sp>
          <p:nvSpPr>
            <p:cNvPr name="Freeform 22" id="22"/>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F74949"/>
            </a:solidFill>
          </p:spPr>
        </p:sp>
        <p:sp>
          <p:nvSpPr>
            <p:cNvPr name="TextBox 23" id="23"/>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24" id="24"/>
          <p:cNvSpPr txBox="true"/>
          <p:nvPr/>
        </p:nvSpPr>
        <p:spPr>
          <a:xfrm rot="0">
            <a:off x="3129779" y="7390387"/>
            <a:ext cx="8512932" cy="403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Demo Code</a:t>
            </a:r>
          </a:p>
        </p:txBody>
      </p:sp>
    </p:spTree>
  </p:cSld>
  <p:clrMapOvr>
    <a:masterClrMapping/>
  </p:clrMapOvr>
  <p:transition spd="fast">
    <p:fade/>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Freeform 2" id="2"/>
          <p:cNvSpPr/>
          <p:nvPr/>
        </p:nvSpPr>
        <p:spPr>
          <a:xfrm flipH="false" flipV="false" rot="0">
            <a:off x="15125659" y="1332965"/>
            <a:ext cx="2232436" cy="2263560"/>
          </a:xfrm>
          <a:custGeom>
            <a:avLst/>
            <a:gdLst/>
            <a:ahLst/>
            <a:cxnLst/>
            <a:rect r="r" b="b" t="t" l="l"/>
            <a:pathLst>
              <a:path h="2263560" w="2232436">
                <a:moveTo>
                  <a:pt x="0" y="0"/>
                </a:moveTo>
                <a:lnTo>
                  <a:pt x="2232436" y="0"/>
                </a:lnTo>
                <a:lnTo>
                  <a:pt x="2232436" y="2263559"/>
                </a:lnTo>
                <a:lnTo>
                  <a:pt x="0" y="2263559"/>
                </a:lnTo>
                <a:lnTo>
                  <a:pt x="0" y="0"/>
                </a:lnTo>
                <a:close/>
              </a:path>
            </a:pathLst>
          </a:custGeom>
          <a:blipFill>
            <a:blip r:embed="rId2">
              <a:alphaModFix amt="71000"/>
            </a:blip>
            <a:stretch>
              <a:fillRect l="0" t="0" r="0" b="0"/>
            </a:stretch>
          </a:blipFill>
        </p:spPr>
      </p:sp>
      <p:sp>
        <p:nvSpPr>
          <p:cNvPr name="Freeform 3" id="3"/>
          <p:cNvSpPr/>
          <p:nvPr/>
        </p:nvSpPr>
        <p:spPr>
          <a:xfrm flipH="false" flipV="false" rot="0">
            <a:off x="17015150" y="3026441"/>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sp>
        <p:nvSpPr>
          <p:cNvPr name="Freeform 4" id="4"/>
          <p:cNvSpPr/>
          <p:nvPr/>
        </p:nvSpPr>
        <p:spPr>
          <a:xfrm flipH="false" flipV="false" rot="0">
            <a:off x="15906066" y="6478896"/>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grpSp>
        <p:nvGrpSpPr>
          <p:cNvPr name="Group 5" id="5"/>
          <p:cNvGrpSpPr/>
          <p:nvPr/>
        </p:nvGrpSpPr>
        <p:grpSpPr>
          <a:xfrm rot="0">
            <a:off x="210528" y="567537"/>
            <a:ext cx="7518118" cy="765428"/>
            <a:chOff x="0" y="0"/>
            <a:chExt cx="10024157" cy="1020571"/>
          </a:xfrm>
        </p:grpSpPr>
        <p:sp>
          <p:nvSpPr>
            <p:cNvPr name="Freeform 6" id="6"/>
            <p:cNvSpPr/>
            <p:nvPr/>
          </p:nvSpPr>
          <p:spPr>
            <a:xfrm flipH="false" flipV="false" rot="0">
              <a:off x="0" y="0"/>
              <a:ext cx="1744464" cy="1020571"/>
            </a:xfrm>
            <a:custGeom>
              <a:avLst/>
              <a:gdLst/>
              <a:ahLst/>
              <a:cxnLst/>
              <a:rect r="r" b="b" t="t" l="l"/>
              <a:pathLst>
                <a:path h="1020571" w="1744464">
                  <a:moveTo>
                    <a:pt x="0" y="0"/>
                  </a:moveTo>
                  <a:lnTo>
                    <a:pt x="1744464" y="0"/>
                  </a:lnTo>
                  <a:lnTo>
                    <a:pt x="1744464" y="1020571"/>
                  </a:lnTo>
                  <a:lnTo>
                    <a:pt x="0" y="1020571"/>
                  </a:lnTo>
                  <a:lnTo>
                    <a:pt x="0" y="0"/>
                  </a:lnTo>
                  <a:close/>
                </a:path>
              </a:pathLst>
            </a:custGeom>
            <a:blipFill>
              <a:blip r:embed="rId3"/>
              <a:stretch>
                <a:fillRect l="0" t="0" r="0" b="0"/>
              </a:stretch>
            </a:blipFill>
          </p:spPr>
        </p:sp>
        <p:sp>
          <p:nvSpPr>
            <p:cNvPr name="TextBox 7" id="7"/>
            <p:cNvSpPr txBox="true"/>
            <p:nvPr/>
          </p:nvSpPr>
          <p:spPr>
            <a:xfrm rot="0">
              <a:off x="1314589" y="37325"/>
              <a:ext cx="8709568" cy="483447"/>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grpSp>
      <p:grpSp>
        <p:nvGrpSpPr>
          <p:cNvPr name="Group 8" id="8"/>
          <p:cNvGrpSpPr/>
          <p:nvPr/>
        </p:nvGrpSpPr>
        <p:grpSpPr>
          <a:xfrm rot="0">
            <a:off x="-3543241" y="1332965"/>
            <a:ext cx="21831241" cy="1623674"/>
            <a:chOff x="0" y="0"/>
            <a:chExt cx="5749792" cy="427634"/>
          </a:xfrm>
        </p:grpSpPr>
        <p:sp>
          <p:nvSpPr>
            <p:cNvPr name="Freeform 9" id="9"/>
            <p:cNvSpPr/>
            <p:nvPr/>
          </p:nvSpPr>
          <p:spPr>
            <a:xfrm flipH="false" flipV="false" rot="0">
              <a:off x="0" y="0"/>
              <a:ext cx="5749792" cy="427634"/>
            </a:xfrm>
            <a:custGeom>
              <a:avLst/>
              <a:gdLst/>
              <a:ahLst/>
              <a:cxnLst/>
              <a:rect r="r" b="b" t="t" l="l"/>
              <a:pathLst>
                <a:path h="427634" w="5749792">
                  <a:moveTo>
                    <a:pt x="0" y="0"/>
                  </a:moveTo>
                  <a:lnTo>
                    <a:pt x="5749792" y="0"/>
                  </a:lnTo>
                  <a:lnTo>
                    <a:pt x="5749792" y="427634"/>
                  </a:lnTo>
                  <a:lnTo>
                    <a:pt x="0" y="427634"/>
                  </a:lnTo>
                  <a:close/>
                </a:path>
              </a:pathLst>
            </a:custGeom>
            <a:solidFill>
              <a:srgbClr val="4F9FF5">
                <a:alpha val="71765"/>
              </a:srgbClr>
            </a:solidFill>
          </p:spPr>
        </p:sp>
        <p:sp>
          <p:nvSpPr>
            <p:cNvPr name="TextBox 10" id="10"/>
            <p:cNvSpPr txBox="true"/>
            <p:nvPr/>
          </p:nvSpPr>
          <p:spPr>
            <a:xfrm>
              <a:off x="0" y="38100"/>
              <a:ext cx="5749792" cy="389534"/>
            </a:xfrm>
            <a:prstGeom prst="rect">
              <a:avLst/>
            </a:prstGeom>
          </p:spPr>
          <p:txBody>
            <a:bodyPr anchor="ctr" rtlCol="false" tIns="50800" lIns="50800" bIns="50800" rIns="50800"/>
            <a:lstStyle/>
            <a:p>
              <a:pPr algn="ctr">
                <a:lnSpc>
                  <a:spcPts val="6468"/>
                </a:lnSpc>
              </a:pPr>
              <a:r>
                <a:rPr lang="en-US" sz="6219">
                  <a:solidFill>
                    <a:srgbClr val="FEFEFE">
                      <a:alpha val="71765"/>
                    </a:srgbClr>
                  </a:solidFill>
                  <a:latin typeface="Poppins"/>
                  <a:ea typeface="Poppins"/>
                  <a:cs typeface="Poppins"/>
                  <a:sym typeface="Poppins"/>
                </a:rPr>
                <a:t>ĐÁNH GIÁ MÔ HÌNH</a:t>
              </a:r>
            </a:p>
          </p:txBody>
        </p:sp>
      </p:grpSp>
      <p:grpSp>
        <p:nvGrpSpPr>
          <p:cNvPr name="Group 11" id="11"/>
          <p:cNvGrpSpPr/>
          <p:nvPr/>
        </p:nvGrpSpPr>
        <p:grpSpPr>
          <a:xfrm rot="0">
            <a:off x="10370554" y="9495206"/>
            <a:ext cx="357065" cy="357065"/>
            <a:chOff x="0" y="0"/>
            <a:chExt cx="94042" cy="94042"/>
          </a:xfrm>
        </p:grpSpPr>
        <p:sp>
          <p:nvSpPr>
            <p:cNvPr name="Freeform 12" id="12"/>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13" id="13"/>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grpSp>
        <p:nvGrpSpPr>
          <p:cNvPr name="Group 14" id="14"/>
          <p:cNvGrpSpPr/>
          <p:nvPr/>
        </p:nvGrpSpPr>
        <p:grpSpPr>
          <a:xfrm rot="0">
            <a:off x="2663003" y="9521584"/>
            <a:ext cx="357065" cy="357065"/>
            <a:chOff x="0" y="0"/>
            <a:chExt cx="94042" cy="94042"/>
          </a:xfrm>
        </p:grpSpPr>
        <p:sp>
          <p:nvSpPr>
            <p:cNvPr name="Freeform 15" id="15"/>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16" id="16"/>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Freeform 17" id="17"/>
          <p:cNvSpPr/>
          <p:nvPr/>
        </p:nvSpPr>
        <p:spPr>
          <a:xfrm flipH="false" flipV="false" rot="0">
            <a:off x="1906177" y="2956639"/>
            <a:ext cx="6286151" cy="5943768"/>
          </a:xfrm>
          <a:custGeom>
            <a:avLst/>
            <a:gdLst/>
            <a:ahLst/>
            <a:cxnLst/>
            <a:rect r="r" b="b" t="t" l="l"/>
            <a:pathLst>
              <a:path h="5943768" w="6286151">
                <a:moveTo>
                  <a:pt x="0" y="0"/>
                </a:moveTo>
                <a:lnTo>
                  <a:pt x="6286151" y="0"/>
                </a:lnTo>
                <a:lnTo>
                  <a:pt x="6286151" y="5943768"/>
                </a:lnTo>
                <a:lnTo>
                  <a:pt x="0" y="5943768"/>
                </a:lnTo>
                <a:lnTo>
                  <a:pt x="0" y="0"/>
                </a:lnTo>
                <a:close/>
              </a:path>
            </a:pathLst>
          </a:custGeom>
          <a:blipFill>
            <a:blip r:embed="rId4"/>
            <a:stretch>
              <a:fillRect l="0" t="0" r="0" b="0"/>
            </a:stretch>
          </a:blipFill>
        </p:spPr>
      </p:sp>
      <p:sp>
        <p:nvSpPr>
          <p:cNvPr name="Freeform 18" id="18"/>
          <p:cNvSpPr/>
          <p:nvPr/>
        </p:nvSpPr>
        <p:spPr>
          <a:xfrm flipH="false" flipV="false" rot="0">
            <a:off x="9306350" y="3026441"/>
            <a:ext cx="6935527" cy="5873966"/>
          </a:xfrm>
          <a:custGeom>
            <a:avLst/>
            <a:gdLst/>
            <a:ahLst/>
            <a:cxnLst/>
            <a:rect r="r" b="b" t="t" l="l"/>
            <a:pathLst>
              <a:path h="5873966" w="6935527">
                <a:moveTo>
                  <a:pt x="0" y="0"/>
                </a:moveTo>
                <a:lnTo>
                  <a:pt x="6935527" y="0"/>
                </a:lnTo>
                <a:lnTo>
                  <a:pt x="6935527" y="5873966"/>
                </a:lnTo>
                <a:lnTo>
                  <a:pt x="0" y="5873966"/>
                </a:lnTo>
                <a:lnTo>
                  <a:pt x="0" y="0"/>
                </a:lnTo>
                <a:close/>
              </a:path>
            </a:pathLst>
          </a:custGeom>
          <a:blipFill>
            <a:blip r:embed="rId5"/>
            <a:stretch>
              <a:fillRect l="0" t="0" r="0" b="0"/>
            </a:stretch>
          </a:blipFill>
        </p:spPr>
      </p:sp>
      <p:sp>
        <p:nvSpPr>
          <p:cNvPr name="TextBox 19" id="19"/>
          <p:cNvSpPr txBox="true"/>
          <p:nvPr/>
        </p:nvSpPr>
        <p:spPr>
          <a:xfrm rot="0">
            <a:off x="11067246" y="9293717"/>
            <a:ext cx="5174631" cy="784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Accuracy trên từng lớp và Classifition Report</a:t>
            </a:r>
          </a:p>
        </p:txBody>
      </p:sp>
      <p:sp>
        <p:nvSpPr>
          <p:cNvPr name="TextBox 20" id="20"/>
          <p:cNvSpPr txBox="true"/>
          <p:nvPr/>
        </p:nvSpPr>
        <p:spPr>
          <a:xfrm rot="0">
            <a:off x="3359695" y="9493009"/>
            <a:ext cx="4075808" cy="403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Biểu đồ Confusion Matrix</a:t>
            </a:r>
          </a:p>
        </p:txBody>
      </p:sp>
    </p:spTree>
  </p:cSld>
  <p:clrMapOvr>
    <a:masterClrMapping/>
  </p:clrMapOvr>
  <p:transition spd="fast">
    <p:fade/>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DF0F2"/>
        </a:solidFill>
      </p:bgPr>
    </p:bg>
    <p:spTree>
      <p:nvGrpSpPr>
        <p:cNvPr id="1" name=""/>
        <p:cNvGrpSpPr/>
        <p:nvPr/>
      </p:nvGrpSpPr>
      <p:grpSpPr>
        <a:xfrm>
          <a:off x="0" y="0"/>
          <a:ext cx="0" cy="0"/>
          <a:chOff x="0" y="0"/>
          <a:chExt cx="0" cy="0"/>
        </a:xfrm>
      </p:grpSpPr>
      <p:grpSp>
        <p:nvGrpSpPr>
          <p:cNvPr name="Group 2" id="2"/>
          <p:cNvGrpSpPr/>
          <p:nvPr/>
        </p:nvGrpSpPr>
        <p:grpSpPr>
          <a:xfrm rot="0">
            <a:off x="9016782" y="4570729"/>
            <a:ext cx="357065" cy="357065"/>
            <a:chOff x="0" y="0"/>
            <a:chExt cx="94042" cy="94042"/>
          </a:xfrm>
        </p:grpSpPr>
        <p:sp>
          <p:nvSpPr>
            <p:cNvPr name="Freeform 3" id="3"/>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4" id="4"/>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Freeform 5" id="5"/>
          <p:cNvSpPr/>
          <p:nvPr/>
        </p:nvSpPr>
        <p:spPr>
          <a:xfrm flipH="false" flipV="false" rot="0">
            <a:off x="1156712" y="3696333"/>
            <a:ext cx="6866626" cy="5561967"/>
          </a:xfrm>
          <a:custGeom>
            <a:avLst/>
            <a:gdLst/>
            <a:ahLst/>
            <a:cxnLst/>
            <a:rect r="r" b="b" t="t" l="l"/>
            <a:pathLst>
              <a:path h="5561967" w="6866626">
                <a:moveTo>
                  <a:pt x="0" y="0"/>
                </a:moveTo>
                <a:lnTo>
                  <a:pt x="6866626" y="0"/>
                </a:lnTo>
                <a:lnTo>
                  <a:pt x="6866626" y="5561967"/>
                </a:lnTo>
                <a:lnTo>
                  <a:pt x="0" y="5561967"/>
                </a:lnTo>
                <a:lnTo>
                  <a:pt x="0" y="0"/>
                </a:lnTo>
                <a:close/>
              </a:path>
            </a:pathLst>
          </a:custGeom>
          <a:blipFill>
            <a:blip r:embed="rId2"/>
            <a:stretch>
              <a:fillRect l="0" t="0" r="0" b="0"/>
            </a:stretch>
          </a:blipFill>
        </p:spPr>
      </p:sp>
      <p:sp>
        <p:nvSpPr>
          <p:cNvPr name="TextBox 6" id="6"/>
          <p:cNvSpPr txBox="true"/>
          <p:nvPr/>
        </p:nvSpPr>
        <p:spPr>
          <a:xfrm rot="0">
            <a:off x="9713474" y="4542154"/>
            <a:ext cx="7278995" cy="403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Nhận xét 2 mô hình: </a:t>
            </a:r>
          </a:p>
        </p:txBody>
      </p:sp>
      <p:grpSp>
        <p:nvGrpSpPr>
          <p:cNvPr name="Group 7" id="7"/>
          <p:cNvGrpSpPr/>
          <p:nvPr/>
        </p:nvGrpSpPr>
        <p:grpSpPr>
          <a:xfrm rot="0">
            <a:off x="1616199" y="1238604"/>
            <a:ext cx="7518118" cy="765428"/>
            <a:chOff x="0" y="0"/>
            <a:chExt cx="10024157" cy="1020571"/>
          </a:xfrm>
        </p:grpSpPr>
        <p:sp>
          <p:nvSpPr>
            <p:cNvPr name="Freeform 8" id="8"/>
            <p:cNvSpPr/>
            <p:nvPr/>
          </p:nvSpPr>
          <p:spPr>
            <a:xfrm flipH="false" flipV="false" rot="0">
              <a:off x="0" y="0"/>
              <a:ext cx="1744464" cy="1020571"/>
            </a:xfrm>
            <a:custGeom>
              <a:avLst/>
              <a:gdLst/>
              <a:ahLst/>
              <a:cxnLst/>
              <a:rect r="r" b="b" t="t" l="l"/>
              <a:pathLst>
                <a:path h="1020571" w="1744464">
                  <a:moveTo>
                    <a:pt x="0" y="0"/>
                  </a:moveTo>
                  <a:lnTo>
                    <a:pt x="1744464" y="0"/>
                  </a:lnTo>
                  <a:lnTo>
                    <a:pt x="1744464" y="1020571"/>
                  </a:lnTo>
                  <a:lnTo>
                    <a:pt x="0" y="1020571"/>
                  </a:lnTo>
                  <a:lnTo>
                    <a:pt x="0" y="0"/>
                  </a:lnTo>
                  <a:close/>
                </a:path>
              </a:pathLst>
            </a:custGeom>
            <a:blipFill>
              <a:blip r:embed="rId3"/>
              <a:stretch>
                <a:fillRect l="0" t="0" r="0" b="0"/>
              </a:stretch>
            </a:blipFill>
          </p:spPr>
        </p:sp>
        <p:sp>
          <p:nvSpPr>
            <p:cNvPr name="TextBox 9" id="9"/>
            <p:cNvSpPr txBox="true"/>
            <p:nvPr/>
          </p:nvSpPr>
          <p:spPr>
            <a:xfrm rot="0">
              <a:off x="1314589" y="37325"/>
              <a:ext cx="8709568" cy="483447"/>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grpSp>
      <p:sp>
        <p:nvSpPr>
          <p:cNvPr name="Freeform 10" id="10"/>
          <p:cNvSpPr/>
          <p:nvPr/>
        </p:nvSpPr>
        <p:spPr>
          <a:xfrm flipH="false" flipV="false" rot="0">
            <a:off x="9263774" y="-842039"/>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3010810" y="-155024"/>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3023029" y="1993325"/>
            <a:ext cx="21311029" cy="1464883"/>
            <a:chOff x="0" y="0"/>
            <a:chExt cx="28414706" cy="1953177"/>
          </a:xfrm>
        </p:grpSpPr>
        <p:grpSp>
          <p:nvGrpSpPr>
            <p:cNvPr name="Group 13" id="13"/>
            <p:cNvGrpSpPr/>
            <p:nvPr/>
          </p:nvGrpSpPr>
          <p:grpSpPr>
            <a:xfrm rot="0">
              <a:off x="0" y="0"/>
              <a:ext cx="28414706" cy="1953177"/>
              <a:chOff x="0" y="0"/>
              <a:chExt cx="5612781" cy="385813"/>
            </a:xfrm>
          </p:grpSpPr>
          <p:sp>
            <p:nvSpPr>
              <p:cNvPr name="Freeform 14" id="14"/>
              <p:cNvSpPr/>
              <p:nvPr/>
            </p:nvSpPr>
            <p:spPr>
              <a:xfrm flipH="false" flipV="false" rot="0">
                <a:off x="0" y="0"/>
                <a:ext cx="5612781" cy="385813"/>
              </a:xfrm>
              <a:custGeom>
                <a:avLst/>
                <a:gdLst/>
                <a:ahLst/>
                <a:cxnLst/>
                <a:rect r="r" b="b" t="t" l="l"/>
                <a:pathLst>
                  <a:path h="385813" w="5612781">
                    <a:moveTo>
                      <a:pt x="0" y="0"/>
                    </a:moveTo>
                    <a:lnTo>
                      <a:pt x="5612781" y="0"/>
                    </a:lnTo>
                    <a:lnTo>
                      <a:pt x="5612781" y="385813"/>
                    </a:lnTo>
                    <a:lnTo>
                      <a:pt x="0" y="385813"/>
                    </a:lnTo>
                    <a:close/>
                  </a:path>
                </a:pathLst>
              </a:custGeom>
              <a:solidFill>
                <a:srgbClr val="4F9FF5">
                  <a:alpha val="71765"/>
                </a:srgbClr>
              </a:solidFill>
            </p:spPr>
          </p:sp>
          <p:sp>
            <p:nvSpPr>
              <p:cNvPr name="TextBox 15" id="15"/>
              <p:cNvSpPr txBox="true"/>
              <p:nvPr/>
            </p:nvSpPr>
            <p:spPr>
              <a:xfrm>
                <a:off x="0" y="28575"/>
                <a:ext cx="5612781" cy="357238"/>
              </a:xfrm>
              <a:prstGeom prst="rect">
                <a:avLst/>
              </a:prstGeom>
            </p:spPr>
            <p:txBody>
              <a:bodyPr anchor="ctr" rtlCol="false" tIns="50800" lIns="50800" bIns="50800" rIns="50800"/>
              <a:lstStyle/>
              <a:p>
                <a:pPr algn="ctr">
                  <a:lnSpc>
                    <a:spcPts val="2661"/>
                  </a:lnSpc>
                </a:pPr>
              </a:p>
            </p:txBody>
          </p:sp>
        </p:grpSp>
        <p:sp>
          <p:nvSpPr>
            <p:cNvPr name="TextBox 16" id="16"/>
            <p:cNvSpPr txBox="true"/>
            <p:nvPr/>
          </p:nvSpPr>
          <p:spPr>
            <a:xfrm rot="0">
              <a:off x="14207353" y="378180"/>
              <a:ext cx="13427312" cy="1289337"/>
            </a:xfrm>
            <a:prstGeom prst="rect">
              <a:avLst/>
            </a:prstGeom>
          </p:spPr>
          <p:txBody>
            <a:bodyPr anchor="t" rtlCol="false" tIns="0" lIns="0" bIns="0" rIns="0">
              <a:spAutoFit/>
            </a:bodyPr>
            <a:lstStyle/>
            <a:p>
              <a:pPr algn="ctr">
                <a:lnSpc>
                  <a:spcPts val="6470"/>
                </a:lnSpc>
                <a:spcBef>
                  <a:spcPct val="0"/>
                </a:spcBef>
              </a:pPr>
              <a:r>
                <a:rPr lang="en-US" sz="6221">
                  <a:solidFill>
                    <a:srgbClr val="F0F7FE"/>
                  </a:solidFill>
                  <a:latin typeface="Bungee"/>
                  <a:ea typeface="Bungee"/>
                  <a:cs typeface="Bungee"/>
                  <a:sym typeface="Bungee"/>
                </a:rPr>
                <a:t>lựa chọn mô hình </a:t>
              </a:r>
            </a:p>
          </p:txBody>
        </p:sp>
      </p:grpSp>
      <p:sp>
        <p:nvSpPr>
          <p:cNvPr name="TextBox 17" id="17"/>
          <p:cNvSpPr txBox="true"/>
          <p:nvPr/>
        </p:nvSpPr>
        <p:spPr>
          <a:xfrm rot="0">
            <a:off x="8965468" y="5264466"/>
            <a:ext cx="9322532" cy="933450"/>
          </a:xfrm>
          <a:prstGeom prst="rect">
            <a:avLst/>
          </a:prstGeom>
        </p:spPr>
        <p:txBody>
          <a:bodyPr anchor="t" rtlCol="false" tIns="0" lIns="0" bIns="0" rIns="0">
            <a:spAutoFit/>
          </a:bodyPr>
          <a:lstStyle/>
          <a:p>
            <a:pPr algn="l">
              <a:lnSpc>
                <a:spcPts val="3749"/>
              </a:lnSpc>
            </a:pPr>
            <a:r>
              <a:rPr lang="en-US" sz="2499">
                <a:solidFill>
                  <a:srgbClr val="000000"/>
                </a:solidFill>
                <a:latin typeface="Poppins"/>
                <a:ea typeface="Poppins"/>
                <a:cs typeface="Poppins"/>
                <a:sym typeface="Poppins"/>
              </a:rPr>
              <a:t>Dựa vào chỉ số chính như độ chỉnh xác tống thể, độ chính xác trên từng lớp, F1-score, ResNet có chỉ số tốt hơn</a:t>
            </a:r>
          </a:p>
        </p:txBody>
      </p:sp>
      <p:sp>
        <p:nvSpPr>
          <p:cNvPr name="TextBox 18" id="18"/>
          <p:cNvSpPr txBox="true"/>
          <p:nvPr/>
        </p:nvSpPr>
        <p:spPr>
          <a:xfrm rot="0">
            <a:off x="8965468" y="6382066"/>
            <a:ext cx="8737310" cy="2800350"/>
          </a:xfrm>
          <a:prstGeom prst="rect">
            <a:avLst/>
          </a:prstGeom>
        </p:spPr>
        <p:txBody>
          <a:bodyPr anchor="t" rtlCol="false" tIns="0" lIns="0" bIns="0" rIns="0">
            <a:spAutoFit/>
          </a:bodyPr>
          <a:lstStyle/>
          <a:p>
            <a:pPr algn="l">
              <a:lnSpc>
                <a:spcPts val="3749"/>
              </a:lnSpc>
            </a:pPr>
            <a:r>
              <a:rPr lang="en-US" sz="2499">
                <a:solidFill>
                  <a:srgbClr val="000000"/>
                </a:solidFill>
                <a:latin typeface="Poppins"/>
                <a:ea typeface="Poppins"/>
                <a:cs typeface="Poppins"/>
                <a:sym typeface="Poppins"/>
              </a:rPr>
              <a:t>Mặc dù ResNet50 vẫn tốt hơn AlexNet về các chỉ số đánh giá. Nhưng việc xử lý dữ liệu mất cân bằng thì AlexNet làm tốt hơn. Và vì ResNet50 có số lượng tầng và tham số lớn hơn nên thời gian huấn luyện lâu. Điều này đối với bài toán nhỏ như phân loại biển báo là không cần thiết. </a:t>
            </a:r>
          </a:p>
        </p:txBody>
      </p:sp>
    </p:spTree>
  </p:cSld>
  <p:clrMapOvr>
    <a:masterClrMapping/>
  </p:clrMapOvr>
  <p:transition spd="fast">
    <p:fade/>
  </p:transition>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25659" y="1332965"/>
            <a:ext cx="2232436" cy="2263560"/>
          </a:xfrm>
          <a:custGeom>
            <a:avLst/>
            <a:gdLst/>
            <a:ahLst/>
            <a:cxnLst/>
            <a:rect r="r" b="b" t="t" l="l"/>
            <a:pathLst>
              <a:path h="2263560" w="2232436">
                <a:moveTo>
                  <a:pt x="0" y="0"/>
                </a:moveTo>
                <a:lnTo>
                  <a:pt x="2232436" y="0"/>
                </a:lnTo>
                <a:lnTo>
                  <a:pt x="2232436" y="2263559"/>
                </a:lnTo>
                <a:lnTo>
                  <a:pt x="0" y="2263559"/>
                </a:lnTo>
                <a:lnTo>
                  <a:pt x="0" y="0"/>
                </a:lnTo>
                <a:close/>
              </a:path>
            </a:pathLst>
          </a:custGeom>
          <a:blipFill>
            <a:blip r:embed="rId2">
              <a:alphaModFix amt="71000"/>
            </a:blip>
            <a:stretch>
              <a:fillRect l="0" t="0" r="0" b="0"/>
            </a:stretch>
          </a:blipFill>
        </p:spPr>
      </p:sp>
      <p:sp>
        <p:nvSpPr>
          <p:cNvPr name="Freeform 3" id="3"/>
          <p:cNvSpPr/>
          <p:nvPr/>
        </p:nvSpPr>
        <p:spPr>
          <a:xfrm flipH="false" flipV="false" rot="0">
            <a:off x="17015150" y="3026441"/>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sp>
        <p:nvSpPr>
          <p:cNvPr name="Freeform 4" id="4"/>
          <p:cNvSpPr/>
          <p:nvPr/>
        </p:nvSpPr>
        <p:spPr>
          <a:xfrm flipH="false" flipV="false" rot="0">
            <a:off x="15906066" y="6478896"/>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grpSp>
        <p:nvGrpSpPr>
          <p:cNvPr name="Group 5" id="5"/>
          <p:cNvGrpSpPr/>
          <p:nvPr/>
        </p:nvGrpSpPr>
        <p:grpSpPr>
          <a:xfrm rot="0">
            <a:off x="379084" y="263272"/>
            <a:ext cx="7518118" cy="765428"/>
            <a:chOff x="0" y="0"/>
            <a:chExt cx="10024157" cy="1020571"/>
          </a:xfrm>
        </p:grpSpPr>
        <p:sp>
          <p:nvSpPr>
            <p:cNvPr name="Freeform 6" id="6"/>
            <p:cNvSpPr/>
            <p:nvPr/>
          </p:nvSpPr>
          <p:spPr>
            <a:xfrm flipH="false" flipV="false" rot="0">
              <a:off x="0" y="0"/>
              <a:ext cx="1744464" cy="1020571"/>
            </a:xfrm>
            <a:custGeom>
              <a:avLst/>
              <a:gdLst/>
              <a:ahLst/>
              <a:cxnLst/>
              <a:rect r="r" b="b" t="t" l="l"/>
              <a:pathLst>
                <a:path h="1020571" w="1744464">
                  <a:moveTo>
                    <a:pt x="0" y="0"/>
                  </a:moveTo>
                  <a:lnTo>
                    <a:pt x="1744464" y="0"/>
                  </a:lnTo>
                  <a:lnTo>
                    <a:pt x="1744464" y="1020571"/>
                  </a:lnTo>
                  <a:lnTo>
                    <a:pt x="0" y="1020571"/>
                  </a:lnTo>
                  <a:lnTo>
                    <a:pt x="0" y="0"/>
                  </a:lnTo>
                  <a:close/>
                </a:path>
              </a:pathLst>
            </a:custGeom>
            <a:blipFill>
              <a:blip r:embed="rId3"/>
              <a:stretch>
                <a:fillRect l="0" t="0" r="0" b="0"/>
              </a:stretch>
            </a:blipFill>
          </p:spPr>
        </p:sp>
        <p:sp>
          <p:nvSpPr>
            <p:cNvPr name="TextBox 7" id="7"/>
            <p:cNvSpPr txBox="true"/>
            <p:nvPr/>
          </p:nvSpPr>
          <p:spPr>
            <a:xfrm rot="0">
              <a:off x="1314589" y="37325"/>
              <a:ext cx="8709568" cy="483447"/>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grpSp>
      <p:grpSp>
        <p:nvGrpSpPr>
          <p:cNvPr name="Group 8" id="8"/>
          <p:cNvGrpSpPr/>
          <p:nvPr/>
        </p:nvGrpSpPr>
        <p:grpSpPr>
          <a:xfrm rot="0">
            <a:off x="10826392" y="5466267"/>
            <a:ext cx="357065" cy="357065"/>
            <a:chOff x="0" y="0"/>
            <a:chExt cx="94042" cy="94042"/>
          </a:xfrm>
        </p:grpSpPr>
        <p:sp>
          <p:nvSpPr>
            <p:cNvPr name="Freeform 9" id="9"/>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10" id="10"/>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grpSp>
        <p:nvGrpSpPr>
          <p:cNvPr name="Group 11" id="11"/>
          <p:cNvGrpSpPr/>
          <p:nvPr/>
        </p:nvGrpSpPr>
        <p:grpSpPr>
          <a:xfrm rot="0">
            <a:off x="9898310" y="7184920"/>
            <a:ext cx="357065" cy="357065"/>
            <a:chOff x="0" y="0"/>
            <a:chExt cx="94042" cy="94042"/>
          </a:xfrm>
        </p:grpSpPr>
        <p:sp>
          <p:nvSpPr>
            <p:cNvPr name="Freeform 12" id="12"/>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13" id="13"/>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Freeform 14" id="14"/>
          <p:cNvSpPr/>
          <p:nvPr/>
        </p:nvSpPr>
        <p:spPr>
          <a:xfrm flipH="false" flipV="false" rot="0">
            <a:off x="808137" y="1683616"/>
            <a:ext cx="8518673" cy="7922366"/>
          </a:xfrm>
          <a:custGeom>
            <a:avLst/>
            <a:gdLst/>
            <a:ahLst/>
            <a:cxnLst/>
            <a:rect r="r" b="b" t="t" l="l"/>
            <a:pathLst>
              <a:path h="7922366" w="8518673">
                <a:moveTo>
                  <a:pt x="0" y="0"/>
                </a:moveTo>
                <a:lnTo>
                  <a:pt x="8518673" y="0"/>
                </a:lnTo>
                <a:lnTo>
                  <a:pt x="8518673" y="7922366"/>
                </a:lnTo>
                <a:lnTo>
                  <a:pt x="0" y="7922366"/>
                </a:lnTo>
                <a:lnTo>
                  <a:pt x="0" y="0"/>
                </a:lnTo>
                <a:close/>
              </a:path>
            </a:pathLst>
          </a:custGeom>
          <a:blipFill>
            <a:blip r:embed="rId4"/>
            <a:stretch>
              <a:fillRect l="0" t="0" r="0" b="0"/>
            </a:stretch>
          </a:blipFill>
        </p:spPr>
      </p:sp>
      <p:sp>
        <p:nvSpPr>
          <p:cNvPr name="TextBox 15" id="15"/>
          <p:cNvSpPr txBox="true"/>
          <p:nvPr/>
        </p:nvSpPr>
        <p:spPr>
          <a:xfrm rot="0">
            <a:off x="12116367" y="2717049"/>
            <a:ext cx="4125510" cy="1825625"/>
          </a:xfrm>
          <a:prstGeom prst="rect">
            <a:avLst/>
          </a:prstGeom>
        </p:spPr>
        <p:txBody>
          <a:bodyPr anchor="t" rtlCol="false" tIns="0" lIns="0" bIns="0" rIns="0">
            <a:spAutoFit/>
          </a:bodyPr>
          <a:lstStyle/>
          <a:p>
            <a:pPr algn="l">
              <a:lnSpc>
                <a:spcPts val="7150"/>
              </a:lnSpc>
            </a:pPr>
            <a:r>
              <a:rPr lang="en-US" sz="6500" b="true">
                <a:solidFill>
                  <a:srgbClr val="02CDFF"/>
                </a:solidFill>
                <a:latin typeface="Barlow Condensed Bold"/>
                <a:ea typeface="Barlow Condensed Bold"/>
                <a:cs typeface="Barlow Condensed Bold"/>
                <a:sym typeface="Barlow Condensed Bold"/>
              </a:rPr>
              <a:t>THUẬT TOÁN UNET</a:t>
            </a:r>
          </a:p>
        </p:txBody>
      </p:sp>
      <p:sp>
        <p:nvSpPr>
          <p:cNvPr name="TextBox 16" id="16"/>
          <p:cNvSpPr txBox="true"/>
          <p:nvPr/>
        </p:nvSpPr>
        <p:spPr>
          <a:xfrm rot="0">
            <a:off x="11481355" y="5171724"/>
            <a:ext cx="6281920" cy="1400175"/>
          </a:xfrm>
          <a:prstGeom prst="rect">
            <a:avLst/>
          </a:prstGeom>
        </p:spPr>
        <p:txBody>
          <a:bodyPr anchor="t" rtlCol="false" tIns="0" lIns="0" bIns="0" rIns="0">
            <a:spAutoFit/>
          </a:bodyPr>
          <a:lstStyle/>
          <a:p>
            <a:pPr algn="l">
              <a:lnSpc>
                <a:spcPts val="3749"/>
              </a:lnSpc>
            </a:pPr>
            <a:r>
              <a:rPr lang="en-US" sz="2499">
                <a:solidFill>
                  <a:srgbClr val="000000"/>
                </a:solidFill>
                <a:latin typeface="Poppins"/>
                <a:ea typeface="Poppins"/>
                <a:cs typeface="Poppins"/>
                <a:sym typeface="Poppins"/>
              </a:rPr>
              <a:t>U-Net là một mô hình Deep Learning sử dụng mạng CNN để thực hiện phân đoạn ảnh </a:t>
            </a:r>
          </a:p>
        </p:txBody>
      </p:sp>
      <p:sp>
        <p:nvSpPr>
          <p:cNvPr name="TextBox 17" id="17"/>
          <p:cNvSpPr txBox="true"/>
          <p:nvPr/>
        </p:nvSpPr>
        <p:spPr>
          <a:xfrm rot="0">
            <a:off x="10463233" y="6863390"/>
            <a:ext cx="6796067" cy="13716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UNet có thể thực hiện 2 dạng phân đoạn phổ biển là phân đoạn nhị phân và phân đoạn đa lớp</a:t>
            </a:r>
          </a:p>
        </p:txBody>
      </p:sp>
    </p:spTree>
  </p:cSld>
  <p:clrMapOvr>
    <a:masterClrMapping/>
  </p:clrMapOvr>
  <p:transition spd="fast">
    <p:fade/>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Freeform 2" id="2"/>
          <p:cNvSpPr/>
          <p:nvPr/>
        </p:nvSpPr>
        <p:spPr>
          <a:xfrm flipH="false" flipV="false" rot="0">
            <a:off x="15125659" y="1332965"/>
            <a:ext cx="2232436" cy="2263560"/>
          </a:xfrm>
          <a:custGeom>
            <a:avLst/>
            <a:gdLst/>
            <a:ahLst/>
            <a:cxnLst/>
            <a:rect r="r" b="b" t="t" l="l"/>
            <a:pathLst>
              <a:path h="2263560" w="2232436">
                <a:moveTo>
                  <a:pt x="0" y="0"/>
                </a:moveTo>
                <a:lnTo>
                  <a:pt x="2232436" y="0"/>
                </a:lnTo>
                <a:lnTo>
                  <a:pt x="2232436" y="2263559"/>
                </a:lnTo>
                <a:lnTo>
                  <a:pt x="0" y="2263559"/>
                </a:lnTo>
                <a:lnTo>
                  <a:pt x="0" y="0"/>
                </a:lnTo>
                <a:close/>
              </a:path>
            </a:pathLst>
          </a:custGeom>
          <a:blipFill>
            <a:blip r:embed="rId2">
              <a:alphaModFix amt="71000"/>
            </a:blip>
            <a:stretch>
              <a:fillRect l="0" t="0" r="0" b="0"/>
            </a:stretch>
          </a:blipFill>
        </p:spPr>
      </p:sp>
      <p:sp>
        <p:nvSpPr>
          <p:cNvPr name="Freeform 3" id="3"/>
          <p:cNvSpPr/>
          <p:nvPr/>
        </p:nvSpPr>
        <p:spPr>
          <a:xfrm flipH="false" flipV="false" rot="0">
            <a:off x="17015150" y="3026441"/>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sp>
        <p:nvSpPr>
          <p:cNvPr name="Freeform 4" id="4"/>
          <p:cNvSpPr/>
          <p:nvPr/>
        </p:nvSpPr>
        <p:spPr>
          <a:xfrm flipH="false" flipV="false" rot="0">
            <a:off x="15906066" y="6478896"/>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grpSp>
        <p:nvGrpSpPr>
          <p:cNvPr name="Group 5" id="5"/>
          <p:cNvGrpSpPr/>
          <p:nvPr/>
        </p:nvGrpSpPr>
        <p:grpSpPr>
          <a:xfrm rot="0">
            <a:off x="1437056" y="353399"/>
            <a:ext cx="7518118" cy="765428"/>
            <a:chOff x="0" y="0"/>
            <a:chExt cx="10024157" cy="1020571"/>
          </a:xfrm>
        </p:grpSpPr>
        <p:sp>
          <p:nvSpPr>
            <p:cNvPr name="Freeform 6" id="6"/>
            <p:cNvSpPr/>
            <p:nvPr/>
          </p:nvSpPr>
          <p:spPr>
            <a:xfrm flipH="false" flipV="false" rot="0">
              <a:off x="0" y="0"/>
              <a:ext cx="1744464" cy="1020571"/>
            </a:xfrm>
            <a:custGeom>
              <a:avLst/>
              <a:gdLst/>
              <a:ahLst/>
              <a:cxnLst/>
              <a:rect r="r" b="b" t="t" l="l"/>
              <a:pathLst>
                <a:path h="1020571" w="1744464">
                  <a:moveTo>
                    <a:pt x="0" y="0"/>
                  </a:moveTo>
                  <a:lnTo>
                    <a:pt x="1744464" y="0"/>
                  </a:lnTo>
                  <a:lnTo>
                    <a:pt x="1744464" y="1020571"/>
                  </a:lnTo>
                  <a:lnTo>
                    <a:pt x="0" y="1020571"/>
                  </a:lnTo>
                  <a:lnTo>
                    <a:pt x="0" y="0"/>
                  </a:lnTo>
                  <a:close/>
                </a:path>
              </a:pathLst>
            </a:custGeom>
            <a:blipFill>
              <a:blip r:embed="rId3"/>
              <a:stretch>
                <a:fillRect l="0" t="0" r="0" b="0"/>
              </a:stretch>
            </a:blipFill>
          </p:spPr>
        </p:sp>
        <p:sp>
          <p:nvSpPr>
            <p:cNvPr name="TextBox 7" id="7"/>
            <p:cNvSpPr txBox="true"/>
            <p:nvPr/>
          </p:nvSpPr>
          <p:spPr>
            <a:xfrm rot="0">
              <a:off x="1314589" y="37325"/>
              <a:ext cx="8709568" cy="483447"/>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grpSp>
      <p:grpSp>
        <p:nvGrpSpPr>
          <p:cNvPr name="Group 8" id="8"/>
          <p:cNvGrpSpPr/>
          <p:nvPr/>
        </p:nvGrpSpPr>
        <p:grpSpPr>
          <a:xfrm rot="0">
            <a:off x="-6064365" y="1028700"/>
            <a:ext cx="24352365" cy="1623674"/>
            <a:chOff x="0" y="0"/>
            <a:chExt cx="6413792" cy="427634"/>
          </a:xfrm>
        </p:grpSpPr>
        <p:sp>
          <p:nvSpPr>
            <p:cNvPr name="Freeform 9" id="9"/>
            <p:cNvSpPr/>
            <p:nvPr/>
          </p:nvSpPr>
          <p:spPr>
            <a:xfrm flipH="false" flipV="false" rot="0">
              <a:off x="0" y="0"/>
              <a:ext cx="6413792" cy="427634"/>
            </a:xfrm>
            <a:custGeom>
              <a:avLst/>
              <a:gdLst/>
              <a:ahLst/>
              <a:cxnLst/>
              <a:rect r="r" b="b" t="t" l="l"/>
              <a:pathLst>
                <a:path h="427634" w="6413792">
                  <a:moveTo>
                    <a:pt x="0" y="0"/>
                  </a:moveTo>
                  <a:lnTo>
                    <a:pt x="6413792" y="0"/>
                  </a:lnTo>
                  <a:lnTo>
                    <a:pt x="6413792" y="427634"/>
                  </a:lnTo>
                  <a:lnTo>
                    <a:pt x="0" y="427634"/>
                  </a:lnTo>
                  <a:close/>
                </a:path>
              </a:pathLst>
            </a:custGeom>
            <a:solidFill>
              <a:srgbClr val="4F9FF5">
                <a:alpha val="71765"/>
              </a:srgbClr>
            </a:solidFill>
          </p:spPr>
        </p:sp>
        <p:sp>
          <p:nvSpPr>
            <p:cNvPr name="TextBox 10" id="10"/>
            <p:cNvSpPr txBox="true"/>
            <p:nvPr/>
          </p:nvSpPr>
          <p:spPr>
            <a:xfrm>
              <a:off x="0" y="38100"/>
              <a:ext cx="6413792" cy="389534"/>
            </a:xfrm>
            <a:prstGeom prst="rect">
              <a:avLst/>
            </a:prstGeom>
          </p:spPr>
          <p:txBody>
            <a:bodyPr anchor="ctr" rtlCol="false" tIns="50800" lIns="50800" bIns="50800" rIns="50800"/>
            <a:lstStyle/>
            <a:p>
              <a:pPr algn="ctr">
                <a:lnSpc>
                  <a:spcPts val="6468"/>
                </a:lnSpc>
              </a:pPr>
              <a:r>
                <a:rPr lang="en-US" sz="6219">
                  <a:solidFill>
                    <a:srgbClr val="FEFEFE">
                      <a:alpha val="71765"/>
                    </a:srgbClr>
                  </a:solidFill>
                  <a:latin typeface="Poppins"/>
                  <a:ea typeface="Poppins"/>
                  <a:cs typeface="Poppins"/>
                  <a:sym typeface="Poppins"/>
                </a:rPr>
                <a:t>ƯU ĐIỂM THUẬT TOÁN</a:t>
              </a:r>
            </a:p>
          </p:txBody>
        </p:sp>
      </p:grpSp>
      <p:sp>
        <p:nvSpPr>
          <p:cNvPr name="TextBox 11" id="11"/>
          <p:cNvSpPr txBox="true"/>
          <p:nvPr/>
        </p:nvSpPr>
        <p:spPr>
          <a:xfrm rot="0">
            <a:off x="3173623" y="3497504"/>
            <a:ext cx="5476771" cy="933450"/>
          </a:xfrm>
          <a:prstGeom prst="rect">
            <a:avLst/>
          </a:prstGeom>
        </p:spPr>
        <p:txBody>
          <a:bodyPr anchor="t" rtlCol="false" tIns="0" lIns="0" bIns="0" rIns="0">
            <a:spAutoFit/>
          </a:bodyPr>
          <a:lstStyle/>
          <a:p>
            <a:pPr algn="l">
              <a:lnSpc>
                <a:spcPts val="3749"/>
              </a:lnSpc>
            </a:pPr>
            <a:r>
              <a:rPr lang="en-US" sz="2499">
                <a:solidFill>
                  <a:srgbClr val="000000"/>
                </a:solidFill>
                <a:latin typeface="Poppins"/>
                <a:ea typeface="Poppins"/>
                <a:cs typeface="Poppins"/>
                <a:sym typeface="Poppins"/>
              </a:rPr>
              <a:t>Hiệu suất cao với ít dữ liệu huấn luyện</a:t>
            </a:r>
          </a:p>
        </p:txBody>
      </p:sp>
      <p:grpSp>
        <p:nvGrpSpPr>
          <p:cNvPr name="Group 12" id="12"/>
          <p:cNvGrpSpPr/>
          <p:nvPr/>
        </p:nvGrpSpPr>
        <p:grpSpPr>
          <a:xfrm rot="0">
            <a:off x="2489899" y="3592754"/>
            <a:ext cx="357065" cy="357065"/>
            <a:chOff x="0" y="0"/>
            <a:chExt cx="94042" cy="94042"/>
          </a:xfrm>
        </p:grpSpPr>
        <p:sp>
          <p:nvSpPr>
            <p:cNvPr name="Freeform 13" id="13"/>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14" id="14"/>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15" id="15"/>
          <p:cNvSpPr txBox="true"/>
          <p:nvPr/>
        </p:nvSpPr>
        <p:spPr>
          <a:xfrm rot="0">
            <a:off x="3173623" y="6817688"/>
            <a:ext cx="5476771" cy="933450"/>
          </a:xfrm>
          <a:prstGeom prst="rect">
            <a:avLst/>
          </a:prstGeom>
        </p:spPr>
        <p:txBody>
          <a:bodyPr anchor="t" rtlCol="false" tIns="0" lIns="0" bIns="0" rIns="0">
            <a:spAutoFit/>
          </a:bodyPr>
          <a:lstStyle/>
          <a:p>
            <a:pPr algn="l">
              <a:lnSpc>
                <a:spcPts val="3749"/>
              </a:lnSpc>
            </a:pPr>
            <a:r>
              <a:rPr lang="en-US" sz="2499">
                <a:solidFill>
                  <a:srgbClr val="000000"/>
                </a:solidFill>
                <a:latin typeface="Poppins"/>
                <a:ea typeface="Poppins"/>
                <a:cs typeface="Poppins"/>
                <a:sym typeface="Poppins"/>
              </a:rPr>
              <a:t>U-Net không cần mạng quá sâu mà vẫn đạt độ chính xác cao.</a:t>
            </a:r>
          </a:p>
        </p:txBody>
      </p:sp>
      <p:grpSp>
        <p:nvGrpSpPr>
          <p:cNvPr name="Group 16" id="16"/>
          <p:cNvGrpSpPr/>
          <p:nvPr/>
        </p:nvGrpSpPr>
        <p:grpSpPr>
          <a:xfrm rot="0">
            <a:off x="2489899" y="6912938"/>
            <a:ext cx="357065" cy="357065"/>
            <a:chOff x="0" y="0"/>
            <a:chExt cx="94042" cy="94042"/>
          </a:xfrm>
        </p:grpSpPr>
        <p:sp>
          <p:nvSpPr>
            <p:cNvPr name="Freeform 17" id="17"/>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18" id="18"/>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19" id="19"/>
          <p:cNvSpPr txBox="true"/>
          <p:nvPr/>
        </p:nvSpPr>
        <p:spPr>
          <a:xfrm rot="0">
            <a:off x="10280667" y="4860925"/>
            <a:ext cx="5476771" cy="933450"/>
          </a:xfrm>
          <a:prstGeom prst="rect">
            <a:avLst/>
          </a:prstGeom>
        </p:spPr>
        <p:txBody>
          <a:bodyPr anchor="t" rtlCol="false" tIns="0" lIns="0" bIns="0" rIns="0">
            <a:spAutoFit/>
          </a:bodyPr>
          <a:lstStyle/>
          <a:p>
            <a:pPr algn="l">
              <a:lnSpc>
                <a:spcPts val="3749"/>
              </a:lnSpc>
            </a:pPr>
            <a:r>
              <a:rPr lang="en-US" sz="2499">
                <a:solidFill>
                  <a:srgbClr val="000000"/>
                </a:solidFill>
                <a:latin typeface="Poppins"/>
                <a:ea typeface="Poppins"/>
                <a:cs typeface="Poppins"/>
                <a:sym typeface="Poppins"/>
              </a:rPr>
              <a:t>Phân đoạn chính xác, ngay cả với dữ liệu phức tạp</a:t>
            </a:r>
          </a:p>
        </p:txBody>
      </p:sp>
      <p:grpSp>
        <p:nvGrpSpPr>
          <p:cNvPr name="Group 20" id="20"/>
          <p:cNvGrpSpPr/>
          <p:nvPr/>
        </p:nvGrpSpPr>
        <p:grpSpPr>
          <a:xfrm rot="0">
            <a:off x="9596942" y="4956175"/>
            <a:ext cx="357065" cy="357065"/>
            <a:chOff x="0" y="0"/>
            <a:chExt cx="94042" cy="94042"/>
          </a:xfrm>
        </p:grpSpPr>
        <p:sp>
          <p:nvSpPr>
            <p:cNvPr name="Freeform 21" id="21"/>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22" id="22"/>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23" id="23"/>
          <p:cNvSpPr txBox="true"/>
          <p:nvPr/>
        </p:nvSpPr>
        <p:spPr>
          <a:xfrm rot="0">
            <a:off x="10321330" y="8407400"/>
            <a:ext cx="6287132" cy="1400175"/>
          </a:xfrm>
          <a:prstGeom prst="rect">
            <a:avLst/>
          </a:prstGeom>
        </p:spPr>
        <p:txBody>
          <a:bodyPr anchor="t" rtlCol="false" tIns="0" lIns="0" bIns="0" rIns="0">
            <a:spAutoFit/>
          </a:bodyPr>
          <a:lstStyle/>
          <a:p>
            <a:pPr algn="l">
              <a:lnSpc>
                <a:spcPts val="3749"/>
              </a:lnSpc>
            </a:pPr>
            <a:r>
              <a:rPr lang="en-US" sz="2499">
                <a:solidFill>
                  <a:srgbClr val="000000"/>
                </a:solidFill>
                <a:latin typeface="Poppins"/>
                <a:ea typeface="Poppins"/>
                <a:cs typeface="Poppins"/>
                <a:sym typeface="Poppins"/>
              </a:rPr>
              <a:t>Có thể phân đoạn các vật thể nhỏ trong ảnh, điều mà một số mô hình khác không làm tốt.</a:t>
            </a:r>
          </a:p>
        </p:txBody>
      </p:sp>
      <p:grpSp>
        <p:nvGrpSpPr>
          <p:cNvPr name="Group 24" id="24"/>
          <p:cNvGrpSpPr/>
          <p:nvPr/>
        </p:nvGrpSpPr>
        <p:grpSpPr>
          <a:xfrm rot="0">
            <a:off x="9637606" y="8502650"/>
            <a:ext cx="357065" cy="357065"/>
            <a:chOff x="0" y="0"/>
            <a:chExt cx="94042" cy="94042"/>
          </a:xfrm>
        </p:grpSpPr>
        <p:sp>
          <p:nvSpPr>
            <p:cNvPr name="Freeform 25" id="25"/>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26" id="26"/>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Tree>
  </p:cSld>
  <p:clrMapOvr>
    <a:masterClrMapping/>
  </p:clrMapOvr>
  <p:transition spd="fast">
    <p:fade/>
  </p:transition>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Freeform 2" id="2"/>
          <p:cNvSpPr/>
          <p:nvPr/>
        </p:nvSpPr>
        <p:spPr>
          <a:xfrm flipH="false" flipV="false" rot="0">
            <a:off x="15125659" y="1332965"/>
            <a:ext cx="2232436" cy="2263560"/>
          </a:xfrm>
          <a:custGeom>
            <a:avLst/>
            <a:gdLst/>
            <a:ahLst/>
            <a:cxnLst/>
            <a:rect r="r" b="b" t="t" l="l"/>
            <a:pathLst>
              <a:path h="2263560" w="2232436">
                <a:moveTo>
                  <a:pt x="0" y="0"/>
                </a:moveTo>
                <a:lnTo>
                  <a:pt x="2232436" y="0"/>
                </a:lnTo>
                <a:lnTo>
                  <a:pt x="2232436" y="2263559"/>
                </a:lnTo>
                <a:lnTo>
                  <a:pt x="0" y="2263559"/>
                </a:lnTo>
                <a:lnTo>
                  <a:pt x="0" y="0"/>
                </a:lnTo>
                <a:close/>
              </a:path>
            </a:pathLst>
          </a:custGeom>
          <a:blipFill>
            <a:blip r:embed="rId2">
              <a:alphaModFix amt="71000"/>
            </a:blip>
            <a:stretch>
              <a:fillRect l="0" t="0" r="0" b="0"/>
            </a:stretch>
          </a:blipFill>
        </p:spPr>
      </p:sp>
      <p:sp>
        <p:nvSpPr>
          <p:cNvPr name="Freeform 3" id="3"/>
          <p:cNvSpPr/>
          <p:nvPr/>
        </p:nvSpPr>
        <p:spPr>
          <a:xfrm flipH="false" flipV="false" rot="0">
            <a:off x="17015150" y="3026441"/>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sp>
        <p:nvSpPr>
          <p:cNvPr name="Freeform 4" id="4"/>
          <p:cNvSpPr/>
          <p:nvPr/>
        </p:nvSpPr>
        <p:spPr>
          <a:xfrm flipH="false" flipV="false" rot="0">
            <a:off x="15906066" y="6478896"/>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grpSp>
        <p:nvGrpSpPr>
          <p:cNvPr name="Group 5" id="5"/>
          <p:cNvGrpSpPr/>
          <p:nvPr/>
        </p:nvGrpSpPr>
        <p:grpSpPr>
          <a:xfrm rot="0">
            <a:off x="1437056" y="353399"/>
            <a:ext cx="7518118" cy="765428"/>
            <a:chOff x="0" y="0"/>
            <a:chExt cx="10024157" cy="1020571"/>
          </a:xfrm>
        </p:grpSpPr>
        <p:sp>
          <p:nvSpPr>
            <p:cNvPr name="Freeform 6" id="6"/>
            <p:cNvSpPr/>
            <p:nvPr/>
          </p:nvSpPr>
          <p:spPr>
            <a:xfrm flipH="false" flipV="false" rot="0">
              <a:off x="0" y="0"/>
              <a:ext cx="1744464" cy="1020571"/>
            </a:xfrm>
            <a:custGeom>
              <a:avLst/>
              <a:gdLst/>
              <a:ahLst/>
              <a:cxnLst/>
              <a:rect r="r" b="b" t="t" l="l"/>
              <a:pathLst>
                <a:path h="1020571" w="1744464">
                  <a:moveTo>
                    <a:pt x="0" y="0"/>
                  </a:moveTo>
                  <a:lnTo>
                    <a:pt x="1744464" y="0"/>
                  </a:lnTo>
                  <a:lnTo>
                    <a:pt x="1744464" y="1020571"/>
                  </a:lnTo>
                  <a:lnTo>
                    <a:pt x="0" y="1020571"/>
                  </a:lnTo>
                  <a:lnTo>
                    <a:pt x="0" y="0"/>
                  </a:lnTo>
                  <a:close/>
                </a:path>
              </a:pathLst>
            </a:custGeom>
            <a:blipFill>
              <a:blip r:embed="rId3"/>
              <a:stretch>
                <a:fillRect l="0" t="0" r="0" b="0"/>
              </a:stretch>
            </a:blipFill>
          </p:spPr>
        </p:sp>
        <p:sp>
          <p:nvSpPr>
            <p:cNvPr name="TextBox 7" id="7"/>
            <p:cNvSpPr txBox="true"/>
            <p:nvPr/>
          </p:nvSpPr>
          <p:spPr>
            <a:xfrm rot="0">
              <a:off x="1314589" y="37325"/>
              <a:ext cx="8709568" cy="483447"/>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grpSp>
      <p:grpSp>
        <p:nvGrpSpPr>
          <p:cNvPr name="Group 8" id="8"/>
          <p:cNvGrpSpPr/>
          <p:nvPr/>
        </p:nvGrpSpPr>
        <p:grpSpPr>
          <a:xfrm rot="0">
            <a:off x="-6064365" y="1028700"/>
            <a:ext cx="24352365" cy="1623674"/>
            <a:chOff x="0" y="0"/>
            <a:chExt cx="6413792" cy="427634"/>
          </a:xfrm>
        </p:grpSpPr>
        <p:sp>
          <p:nvSpPr>
            <p:cNvPr name="Freeform 9" id="9"/>
            <p:cNvSpPr/>
            <p:nvPr/>
          </p:nvSpPr>
          <p:spPr>
            <a:xfrm flipH="false" flipV="false" rot="0">
              <a:off x="0" y="0"/>
              <a:ext cx="6413792" cy="427634"/>
            </a:xfrm>
            <a:custGeom>
              <a:avLst/>
              <a:gdLst/>
              <a:ahLst/>
              <a:cxnLst/>
              <a:rect r="r" b="b" t="t" l="l"/>
              <a:pathLst>
                <a:path h="427634" w="6413792">
                  <a:moveTo>
                    <a:pt x="0" y="0"/>
                  </a:moveTo>
                  <a:lnTo>
                    <a:pt x="6413792" y="0"/>
                  </a:lnTo>
                  <a:lnTo>
                    <a:pt x="6413792" y="427634"/>
                  </a:lnTo>
                  <a:lnTo>
                    <a:pt x="0" y="427634"/>
                  </a:lnTo>
                  <a:close/>
                </a:path>
              </a:pathLst>
            </a:custGeom>
            <a:solidFill>
              <a:srgbClr val="4F9FF5">
                <a:alpha val="71765"/>
              </a:srgbClr>
            </a:solidFill>
          </p:spPr>
        </p:sp>
        <p:sp>
          <p:nvSpPr>
            <p:cNvPr name="TextBox 10" id="10"/>
            <p:cNvSpPr txBox="true"/>
            <p:nvPr/>
          </p:nvSpPr>
          <p:spPr>
            <a:xfrm>
              <a:off x="0" y="38100"/>
              <a:ext cx="6413792" cy="389534"/>
            </a:xfrm>
            <a:prstGeom prst="rect">
              <a:avLst/>
            </a:prstGeom>
          </p:spPr>
          <p:txBody>
            <a:bodyPr anchor="ctr" rtlCol="false" tIns="50800" lIns="50800" bIns="50800" rIns="50800"/>
            <a:lstStyle/>
            <a:p>
              <a:pPr algn="ctr">
                <a:lnSpc>
                  <a:spcPts val="6468"/>
                </a:lnSpc>
              </a:pPr>
              <a:r>
                <a:rPr lang="en-US" sz="6219">
                  <a:solidFill>
                    <a:srgbClr val="FEFEFE">
                      <a:alpha val="71765"/>
                    </a:srgbClr>
                  </a:solidFill>
                  <a:latin typeface="Poppins"/>
                  <a:ea typeface="Poppins"/>
                  <a:cs typeface="Poppins"/>
                  <a:sym typeface="Poppins"/>
                </a:rPr>
                <a:t>NHƯỢC ĐIỂM THUẬT TOÁN</a:t>
              </a:r>
            </a:p>
          </p:txBody>
        </p:sp>
      </p:grpSp>
      <p:sp>
        <p:nvSpPr>
          <p:cNvPr name="TextBox 11" id="11"/>
          <p:cNvSpPr txBox="true"/>
          <p:nvPr/>
        </p:nvSpPr>
        <p:spPr>
          <a:xfrm rot="0">
            <a:off x="3173623" y="3497504"/>
            <a:ext cx="6099469" cy="933450"/>
          </a:xfrm>
          <a:prstGeom prst="rect">
            <a:avLst/>
          </a:prstGeom>
        </p:spPr>
        <p:txBody>
          <a:bodyPr anchor="t" rtlCol="false" tIns="0" lIns="0" bIns="0" rIns="0">
            <a:spAutoFit/>
          </a:bodyPr>
          <a:lstStyle/>
          <a:p>
            <a:pPr algn="l">
              <a:lnSpc>
                <a:spcPts val="3749"/>
              </a:lnSpc>
            </a:pPr>
            <a:r>
              <a:rPr lang="en-US" sz="2499">
                <a:solidFill>
                  <a:srgbClr val="000000"/>
                </a:solidFill>
                <a:latin typeface="Poppins"/>
                <a:ea typeface="Poppins"/>
                <a:cs typeface="Poppins"/>
                <a:sym typeface="Poppins"/>
              </a:rPr>
              <a:t>UNet tiêu tốn nhiều bộ nhớ GPU, đặc biệt với ảnh có độ phân giải cao.</a:t>
            </a:r>
          </a:p>
        </p:txBody>
      </p:sp>
      <p:grpSp>
        <p:nvGrpSpPr>
          <p:cNvPr name="Group 12" id="12"/>
          <p:cNvGrpSpPr/>
          <p:nvPr/>
        </p:nvGrpSpPr>
        <p:grpSpPr>
          <a:xfrm rot="0">
            <a:off x="2489899" y="3592754"/>
            <a:ext cx="357065" cy="357065"/>
            <a:chOff x="0" y="0"/>
            <a:chExt cx="94042" cy="94042"/>
          </a:xfrm>
        </p:grpSpPr>
        <p:sp>
          <p:nvSpPr>
            <p:cNvPr name="Freeform 13" id="13"/>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14" id="14"/>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15" id="15"/>
          <p:cNvSpPr txBox="true"/>
          <p:nvPr/>
        </p:nvSpPr>
        <p:spPr>
          <a:xfrm rot="0">
            <a:off x="3173623" y="6817688"/>
            <a:ext cx="6423319" cy="1400175"/>
          </a:xfrm>
          <a:prstGeom prst="rect">
            <a:avLst/>
          </a:prstGeom>
        </p:spPr>
        <p:txBody>
          <a:bodyPr anchor="t" rtlCol="false" tIns="0" lIns="0" bIns="0" rIns="0">
            <a:spAutoFit/>
          </a:bodyPr>
          <a:lstStyle/>
          <a:p>
            <a:pPr algn="l">
              <a:lnSpc>
                <a:spcPts val="3749"/>
              </a:lnSpc>
            </a:pPr>
            <a:r>
              <a:rPr lang="en-US" sz="2499">
                <a:solidFill>
                  <a:srgbClr val="000000"/>
                </a:solidFill>
                <a:latin typeface="Poppins"/>
                <a:ea typeface="Poppins"/>
                <a:cs typeface="Poppins"/>
                <a:sym typeface="Poppins"/>
              </a:rPr>
              <a:t>Với các ảnh có biến đổi mạnh về góc nhìn hoặc độ nhiễu cao, U-Net có thể gặp khó khăn trong việc tổng quát hóa.</a:t>
            </a:r>
          </a:p>
        </p:txBody>
      </p:sp>
      <p:grpSp>
        <p:nvGrpSpPr>
          <p:cNvPr name="Group 16" id="16"/>
          <p:cNvGrpSpPr/>
          <p:nvPr/>
        </p:nvGrpSpPr>
        <p:grpSpPr>
          <a:xfrm rot="0">
            <a:off x="2489899" y="6912938"/>
            <a:ext cx="357065" cy="357065"/>
            <a:chOff x="0" y="0"/>
            <a:chExt cx="94042" cy="94042"/>
          </a:xfrm>
        </p:grpSpPr>
        <p:sp>
          <p:nvSpPr>
            <p:cNvPr name="Freeform 17" id="17"/>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18" id="18"/>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19" id="19"/>
          <p:cNvSpPr txBox="true"/>
          <p:nvPr/>
        </p:nvSpPr>
        <p:spPr>
          <a:xfrm rot="0">
            <a:off x="10280667" y="4860925"/>
            <a:ext cx="6734483" cy="1400175"/>
          </a:xfrm>
          <a:prstGeom prst="rect">
            <a:avLst/>
          </a:prstGeom>
        </p:spPr>
        <p:txBody>
          <a:bodyPr anchor="t" rtlCol="false" tIns="0" lIns="0" bIns="0" rIns="0">
            <a:spAutoFit/>
          </a:bodyPr>
          <a:lstStyle/>
          <a:p>
            <a:pPr algn="l">
              <a:lnSpc>
                <a:spcPts val="3749"/>
              </a:lnSpc>
            </a:pPr>
            <a:r>
              <a:rPr lang="en-US" sz="2499">
                <a:solidFill>
                  <a:srgbClr val="000000"/>
                </a:solidFill>
                <a:latin typeface="Poppins"/>
                <a:ea typeface="Poppins"/>
                <a:cs typeface="Poppins"/>
                <a:sym typeface="Poppins"/>
              </a:rPr>
              <a:t>Vì có nhiều tham số, U-Net có thể học quá mức (overfit) nếu dữ liệu huấn luyện không đủ đa dạng.</a:t>
            </a:r>
          </a:p>
        </p:txBody>
      </p:sp>
      <p:grpSp>
        <p:nvGrpSpPr>
          <p:cNvPr name="Group 20" id="20"/>
          <p:cNvGrpSpPr/>
          <p:nvPr/>
        </p:nvGrpSpPr>
        <p:grpSpPr>
          <a:xfrm rot="0">
            <a:off x="9596942" y="4956175"/>
            <a:ext cx="357065" cy="357065"/>
            <a:chOff x="0" y="0"/>
            <a:chExt cx="94042" cy="94042"/>
          </a:xfrm>
        </p:grpSpPr>
        <p:sp>
          <p:nvSpPr>
            <p:cNvPr name="Freeform 21" id="21"/>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22" id="22"/>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23" id="23"/>
          <p:cNvSpPr txBox="true"/>
          <p:nvPr/>
        </p:nvSpPr>
        <p:spPr>
          <a:xfrm rot="0">
            <a:off x="10321330" y="8407400"/>
            <a:ext cx="6937970" cy="1400175"/>
          </a:xfrm>
          <a:prstGeom prst="rect">
            <a:avLst/>
          </a:prstGeom>
        </p:spPr>
        <p:txBody>
          <a:bodyPr anchor="t" rtlCol="false" tIns="0" lIns="0" bIns="0" rIns="0">
            <a:spAutoFit/>
          </a:bodyPr>
          <a:lstStyle/>
          <a:p>
            <a:pPr algn="l">
              <a:lnSpc>
                <a:spcPts val="3749"/>
              </a:lnSpc>
            </a:pPr>
            <a:r>
              <a:rPr lang="en-US" sz="2499">
                <a:solidFill>
                  <a:srgbClr val="000000"/>
                </a:solidFill>
                <a:latin typeface="Poppins"/>
                <a:ea typeface="Poppins"/>
                <a:cs typeface="Poppins"/>
                <a:sym typeface="Poppins"/>
              </a:rPr>
              <a:t>Các vật thể có hình dạng quá phức tạp hoặc biên không rõ ràng có thể gây khó khăn cho mô hình</a:t>
            </a:r>
          </a:p>
        </p:txBody>
      </p:sp>
      <p:grpSp>
        <p:nvGrpSpPr>
          <p:cNvPr name="Group 24" id="24"/>
          <p:cNvGrpSpPr/>
          <p:nvPr/>
        </p:nvGrpSpPr>
        <p:grpSpPr>
          <a:xfrm rot="0">
            <a:off x="9637606" y="8502650"/>
            <a:ext cx="357065" cy="357065"/>
            <a:chOff x="0" y="0"/>
            <a:chExt cx="94042" cy="94042"/>
          </a:xfrm>
        </p:grpSpPr>
        <p:sp>
          <p:nvSpPr>
            <p:cNvPr name="Freeform 25" id="25"/>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26" id="26"/>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Tree>
  </p:cSld>
  <p:clrMapOvr>
    <a:masterClrMapping/>
  </p:clrMapOvr>
  <p:transition spd="fast">
    <p:fade/>
  </p:transition>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DF0F2"/>
        </a:solidFill>
      </p:bgPr>
    </p:bg>
    <p:spTree>
      <p:nvGrpSpPr>
        <p:cNvPr id="1" name=""/>
        <p:cNvGrpSpPr/>
        <p:nvPr/>
      </p:nvGrpSpPr>
      <p:grpSpPr>
        <a:xfrm>
          <a:off x="0" y="0"/>
          <a:ext cx="0" cy="0"/>
          <a:chOff x="0" y="0"/>
          <a:chExt cx="0" cy="0"/>
        </a:xfrm>
      </p:grpSpPr>
      <p:grpSp>
        <p:nvGrpSpPr>
          <p:cNvPr name="Group 2" id="2"/>
          <p:cNvGrpSpPr/>
          <p:nvPr/>
        </p:nvGrpSpPr>
        <p:grpSpPr>
          <a:xfrm rot="0">
            <a:off x="645232" y="6679287"/>
            <a:ext cx="357065" cy="357065"/>
            <a:chOff x="0" y="0"/>
            <a:chExt cx="94042" cy="94042"/>
          </a:xfrm>
        </p:grpSpPr>
        <p:sp>
          <p:nvSpPr>
            <p:cNvPr name="Freeform 3" id="3"/>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4" id="4"/>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grpSp>
        <p:nvGrpSpPr>
          <p:cNvPr name="Group 5" id="5"/>
          <p:cNvGrpSpPr/>
          <p:nvPr/>
        </p:nvGrpSpPr>
        <p:grpSpPr>
          <a:xfrm rot="0">
            <a:off x="1616199" y="1238604"/>
            <a:ext cx="7518118" cy="765428"/>
            <a:chOff x="0" y="0"/>
            <a:chExt cx="10024157" cy="1020571"/>
          </a:xfrm>
        </p:grpSpPr>
        <p:sp>
          <p:nvSpPr>
            <p:cNvPr name="Freeform 6" id="6"/>
            <p:cNvSpPr/>
            <p:nvPr/>
          </p:nvSpPr>
          <p:spPr>
            <a:xfrm flipH="false" flipV="false" rot="0">
              <a:off x="0" y="0"/>
              <a:ext cx="1744464" cy="1020571"/>
            </a:xfrm>
            <a:custGeom>
              <a:avLst/>
              <a:gdLst/>
              <a:ahLst/>
              <a:cxnLst/>
              <a:rect r="r" b="b" t="t" l="l"/>
              <a:pathLst>
                <a:path h="1020571" w="1744464">
                  <a:moveTo>
                    <a:pt x="0" y="0"/>
                  </a:moveTo>
                  <a:lnTo>
                    <a:pt x="1744464" y="0"/>
                  </a:lnTo>
                  <a:lnTo>
                    <a:pt x="1744464" y="1020571"/>
                  </a:lnTo>
                  <a:lnTo>
                    <a:pt x="0" y="1020571"/>
                  </a:lnTo>
                  <a:lnTo>
                    <a:pt x="0" y="0"/>
                  </a:lnTo>
                  <a:close/>
                </a:path>
              </a:pathLst>
            </a:custGeom>
            <a:blipFill>
              <a:blip r:embed="rId2"/>
              <a:stretch>
                <a:fillRect l="0" t="0" r="0" b="0"/>
              </a:stretch>
            </a:blipFill>
          </p:spPr>
        </p:sp>
        <p:sp>
          <p:nvSpPr>
            <p:cNvPr name="TextBox 7" id="7"/>
            <p:cNvSpPr txBox="true"/>
            <p:nvPr/>
          </p:nvSpPr>
          <p:spPr>
            <a:xfrm rot="0">
              <a:off x="1314589" y="37325"/>
              <a:ext cx="8709568" cy="483447"/>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grpSp>
      <p:sp>
        <p:nvSpPr>
          <p:cNvPr name="Freeform 8" id="8"/>
          <p:cNvSpPr/>
          <p:nvPr/>
        </p:nvSpPr>
        <p:spPr>
          <a:xfrm flipH="false" flipV="false" rot="0">
            <a:off x="9263774" y="-842039"/>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3010810" y="-155024"/>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3023029" y="1993325"/>
            <a:ext cx="21311029" cy="1464883"/>
            <a:chOff x="0" y="0"/>
            <a:chExt cx="28414706" cy="1953177"/>
          </a:xfrm>
        </p:grpSpPr>
        <p:grpSp>
          <p:nvGrpSpPr>
            <p:cNvPr name="Group 11" id="11"/>
            <p:cNvGrpSpPr/>
            <p:nvPr/>
          </p:nvGrpSpPr>
          <p:grpSpPr>
            <a:xfrm rot="0">
              <a:off x="0" y="0"/>
              <a:ext cx="28414706" cy="1953177"/>
              <a:chOff x="0" y="0"/>
              <a:chExt cx="5612781" cy="385813"/>
            </a:xfrm>
          </p:grpSpPr>
          <p:sp>
            <p:nvSpPr>
              <p:cNvPr name="Freeform 12" id="12"/>
              <p:cNvSpPr/>
              <p:nvPr/>
            </p:nvSpPr>
            <p:spPr>
              <a:xfrm flipH="false" flipV="false" rot="0">
                <a:off x="0" y="0"/>
                <a:ext cx="5612781" cy="385813"/>
              </a:xfrm>
              <a:custGeom>
                <a:avLst/>
                <a:gdLst/>
                <a:ahLst/>
                <a:cxnLst/>
                <a:rect r="r" b="b" t="t" l="l"/>
                <a:pathLst>
                  <a:path h="385813" w="5612781">
                    <a:moveTo>
                      <a:pt x="0" y="0"/>
                    </a:moveTo>
                    <a:lnTo>
                      <a:pt x="5612781" y="0"/>
                    </a:lnTo>
                    <a:lnTo>
                      <a:pt x="5612781" y="385813"/>
                    </a:lnTo>
                    <a:lnTo>
                      <a:pt x="0" y="385813"/>
                    </a:lnTo>
                    <a:close/>
                  </a:path>
                </a:pathLst>
              </a:custGeom>
              <a:solidFill>
                <a:srgbClr val="4F9FF5">
                  <a:alpha val="71765"/>
                </a:srgbClr>
              </a:solidFill>
            </p:spPr>
          </p:sp>
          <p:sp>
            <p:nvSpPr>
              <p:cNvPr name="TextBox 13" id="13"/>
              <p:cNvSpPr txBox="true"/>
              <p:nvPr/>
            </p:nvSpPr>
            <p:spPr>
              <a:xfrm>
                <a:off x="0" y="28575"/>
                <a:ext cx="5612781" cy="357238"/>
              </a:xfrm>
              <a:prstGeom prst="rect">
                <a:avLst/>
              </a:prstGeom>
            </p:spPr>
            <p:txBody>
              <a:bodyPr anchor="ctr" rtlCol="false" tIns="50800" lIns="50800" bIns="50800" rIns="50800"/>
              <a:lstStyle/>
              <a:p>
                <a:pPr algn="ctr">
                  <a:lnSpc>
                    <a:spcPts val="2661"/>
                  </a:lnSpc>
                </a:pPr>
              </a:p>
            </p:txBody>
          </p:sp>
        </p:grpSp>
        <p:sp>
          <p:nvSpPr>
            <p:cNvPr name="TextBox 14" id="14"/>
            <p:cNvSpPr txBox="true"/>
            <p:nvPr/>
          </p:nvSpPr>
          <p:spPr>
            <a:xfrm rot="0">
              <a:off x="14207353" y="378180"/>
              <a:ext cx="13427312" cy="1289337"/>
            </a:xfrm>
            <a:prstGeom prst="rect">
              <a:avLst/>
            </a:prstGeom>
          </p:spPr>
          <p:txBody>
            <a:bodyPr anchor="t" rtlCol="false" tIns="0" lIns="0" bIns="0" rIns="0">
              <a:spAutoFit/>
            </a:bodyPr>
            <a:lstStyle/>
            <a:p>
              <a:pPr algn="ctr">
                <a:lnSpc>
                  <a:spcPts val="6470"/>
                </a:lnSpc>
                <a:spcBef>
                  <a:spcPct val="0"/>
                </a:spcBef>
              </a:pPr>
              <a:r>
                <a:rPr lang="en-US" sz="6221">
                  <a:solidFill>
                    <a:srgbClr val="F0F7FE"/>
                  </a:solidFill>
                  <a:latin typeface="Bungee"/>
                  <a:ea typeface="Bungee"/>
                  <a:cs typeface="Bungee"/>
                  <a:sym typeface="Bungee"/>
                </a:rPr>
                <a:t>YÊU CẦU BÀI TOÁN</a:t>
              </a:r>
            </a:p>
          </p:txBody>
        </p:sp>
      </p:grpSp>
      <p:grpSp>
        <p:nvGrpSpPr>
          <p:cNvPr name="Group 15" id="15"/>
          <p:cNvGrpSpPr/>
          <p:nvPr/>
        </p:nvGrpSpPr>
        <p:grpSpPr>
          <a:xfrm rot="0">
            <a:off x="645232" y="5220251"/>
            <a:ext cx="357065" cy="357065"/>
            <a:chOff x="0" y="0"/>
            <a:chExt cx="94042" cy="94042"/>
          </a:xfrm>
        </p:grpSpPr>
        <p:sp>
          <p:nvSpPr>
            <p:cNvPr name="Freeform 16" id="16"/>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17" id="17"/>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grpSp>
        <p:nvGrpSpPr>
          <p:cNvPr name="Group 18" id="18"/>
          <p:cNvGrpSpPr/>
          <p:nvPr/>
        </p:nvGrpSpPr>
        <p:grpSpPr>
          <a:xfrm rot="0">
            <a:off x="645232" y="8149312"/>
            <a:ext cx="357065" cy="357065"/>
            <a:chOff x="0" y="0"/>
            <a:chExt cx="94042" cy="94042"/>
          </a:xfrm>
        </p:grpSpPr>
        <p:sp>
          <p:nvSpPr>
            <p:cNvPr name="Freeform 19" id="19"/>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20" id="20"/>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Freeform 21" id="21"/>
          <p:cNvSpPr/>
          <p:nvPr/>
        </p:nvSpPr>
        <p:spPr>
          <a:xfrm flipH="false" flipV="false" rot="0">
            <a:off x="8988721" y="3956333"/>
            <a:ext cx="8876437" cy="5802971"/>
          </a:xfrm>
          <a:custGeom>
            <a:avLst/>
            <a:gdLst/>
            <a:ahLst/>
            <a:cxnLst/>
            <a:rect r="r" b="b" t="t" l="l"/>
            <a:pathLst>
              <a:path h="5802971" w="8876437">
                <a:moveTo>
                  <a:pt x="0" y="0"/>
                </a:moveTo>
                <a:lnTo>
                  <a:pt x="8876437" y="0"/>
                </a:lnTo>
                <a:lnTo>
                  <a:pt x="8876437" y="5802971"/>
                </a:lnTo>
                <a:lnTo>
                  <a:pt x="0" y="5802971"/>
                </a:lnTo>
                <a:lnTo>
                  <a:pt x="0" y="0"/>
                </a:lnTo>
                <a:close/>
              </a:path>
            </a:pathLst>
          </a:custGeom>
          <a:blipFill>
            <a:blip r:embed="rId5"/>
            <a:stretch>
              <a:fillRect l="0" t="0" r="0" b="0"/>
            </a:stretch>
          </a:blipFill>
        </p:spPr>
      </p:sp>
      <p:sp>
        <p:nvSpPr>
          <p:cNvPr name="TextBox 22" id="22"/>
          <p:cNvSpPr txBox="true"/>
          <p:nvPr/>
        </p:nvSpPr>
        <p:spPr>
          <a:xfrm rot="0">
            <a:off x="1180829" y="6495554"/>
            <a:ext cx="7020427" cy="1400175"/>
          </a:xfrm>
          <a:prstGeom prst="rect">
            <a:avLst/>
          </a:prstGeom>
        </p:spPr>
        <p:txBody>
          <a:bodyPr anchor="t" rtlCol="false" tIns="0" lIns="0" bIns="0" rIns="0">
            <a:spAutoFit/>
          </a:bodyPr>
          <a:lstStyle/>
          <a:p>
            <a:pPr algn="l">
              <a:lnSpc>
                <a:spcPts val="3749"/>
              </a:lnSpc>
            </a:pPr>
            <a:r>
              <a:rPr lang="en-US" sz="2499">
                <a:solidFill>
                  <a:srgbClr val="000000"/>
                </a:solidFill>
                <a:latin typeface="Poppins"/>
                <a:ea typeface="Poppins"/>
                <a:cs typeface="Poppins"/>
                <a:sym typeface="Poppins"/>
              </a:rPr>
              <a:t>Mask (Binarry Mask): trong đó: Màu trắng (1): Biển báo, Màu đen (0): Background.</a:t>
            </a:r>
          </a:p>
          <a:p>
            <a:pPr algn="l">
              <a:lnSpc>
                <a:spcPts val="3749"/>
              </a:lnSpc>
            </a:pPr>
          </a:p>
        </p:txBody>
      </p:sp>
      <p:sp>
        <p:nvSpPr>
          <p:cNvPr name="TextBox 23" id="23"/>
          <p:cNvSpPr txBox="true"/>
          <p:nvPr/>
        </p:nvSpPr>
        <p:spPr>
          <a:xfrm rot="0">
            <a:off x="400441" y="3864526"/>
            <a:ext cx="7278995" cy="933450"/>
          </a:xfrm>
          <a:prstGeom prst="rect">
            <a:avLst/>
          </a:prstGeom>
        </p:spPr>
        <p:txBody>
          <a:bodyPr anchor="t" rtlCol="false" tIns="0" lIns="0" bIns="0" rIns="0">
            <a:spAutoFit/>
          </a:bodyPr>
          <a:lstStyle/>
          <a:p>
            <a:pPr algn="l">
              <a:lnSpc>
                <a:spcPts val="3749"/>
              </a:lnSpc>
            </a:pPr>
            <a:r>
              <a:rPr lang="en-US" sz="2499">
                <a:solidFill>
                  <a:srgbClr val="000000"/>
                </a:solidFill>
                <a:latin typeface="Poppins"/>
                <a:ea typeface="Poppins"/>
                <a:cs typeface="Poppins"/>
                <a:sym typeface="Poppins"/>
              </a:rPr>
              <a:t>Input của mô hình: sử dụng các kĩ thuật trong OpenCV để tạo dữ liệu train mô hình UNet</a:t>
            </a:r>
          </a:p>
        </p:txBody>
      </p:sp>
      <p:sp>
        <p:nvSpPr>
          <p:cNvPr name="TextBox 24" id="24"/>
          <p:cNvSpPr txBox="true"/>
          <p:nvPr/>
        </p:nvSpPr>
        <p:spPr>
          <a:xfrm rot="0">
            <a:off x="1180829" y="5125001"/>
            <a:ext cx="7626917" cy="1400175"/>
          </a:xfrm>
          <a:prstGeom prst="rect">
            <a:avLst/>
          </a:prstGeom>
        </p:spPr>
        <p:txBody>
          <a:bodyPr anchor="t" rtlCol="false" tIns="0" lIns="0" bIns="0" rIns="0">
            <a:spAutoFit/>
          </a:bodyPr>
          <a:lstStyle/>
          <a:p>
            <a:pPr algn="l">
              <a:lnSpc>
                <a:spcPts val="3749"/>
              </a:lnSpc>
            </a:pPr>
            <a:r>
              <a:rPr lang="en-US" sz="2499">
                <a:solidFill>
                  <a:srgbClr val="000000"/>
                </a:solidFill>
                <a:latin typeface="Poppins"/>
                <a:ea typeface="Poppins"/>
                <a:cs typeface="Poppins"/>
                <a:sym typeface="Poppins"/>
              </a:rPr>
              <a:t>Ảnh gốc (Original Image): ảnh biển báo gốc, chứa cả biển báo và background.</a:t>
            </a:r>
          </a:p>
          <a:p>
            <a:pPr algn="l">
              <a:lnSpc>
                <a:spcPts val="3749"/>
              </a:lnSpc>
            </a:pPr>
          </a:p>
        </p:txBody>
      </p:sp>
      <p:sp>
        <p:nvSpPr>
          <p:cNvPr name="TextBox 25" id="25"/>
          <p:cNvSpPr txBox="true"/>
          <p:nvPr/>
        </p:nvSpPr>
        <p:spPr>
          <a:xfrm rot="0">
            <a:off x="1180829" y="7965579"/>
            <a:ext cx="7953488" cy="1400175"/>
          </a:xfrm>
          <a:prstGeom prst="rect">
            <a:avLst/>
          </a:prstGeom>
        </p:spPr>
        <p:txBody>
          <a:bodyPr anchor="t" rtlCol="false" tIns="0" lIns="0" bIns="0" rIns="0">
            <a:spAutoFit/>
          </a:bodyPr>
          <a:lstStyle/>
          <a:p>
            <a:pPr algn="l">
              <a:lnSpc>
                <a:spcPts val="3749"/>
              </a:lnSpc>
            </a:pPr>
            <a:r>
              <a:rPr lang="en-US" sz="2499">
                <a:solidFill>
                  <a:srgbClr val="000000"/>
                </a:solidFill>
                <a:latin typeface="Poppins"/>
                <a:ea typeface="Poppins"/>
                <a:cs typeface="Poppins"/>
                <a:sym typeface="Poppins"/>
              </a:rPr>
              <a:t>Overlay (Ảnh gốc + Mask chồng lên nhau): Để kiểm tra xem mask có đúng với biển báo không.</a:t>
            </a:r>
          </a:p>
          <a:p>
            <a:pPr algn="l">
              <a:lnSpc>
                <a:spcPts val="3749"/>
              </a:lnSpc>
            </a:pPr>
          </a:p>
        </p:txBody>
      </p:sp>
    </p:spTree>
  </p:cSld>
  <p:clrMapOvr>
    <a:masterClrMapping/>
  </p:clrMapOvr>
  <p:transition spd="fast">
    <p:fade/>
  </p:transition>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Freeform 2" id="2"/>
          <p:cNvSpPr/>
          <p:nvPr/>
        </p:nvSpPr>
        <p:spPr>
          <a:xfrm flipH="false" flipV="false" rot="0">
            <a:off x="15125659" y="1332965"/>
            <a:ext cx="2232436" cy="2263560"/>
          </a:xfrm>
          <a:custGeom>
            <a:avLst/>
            <a:gdLst/>
            <a:ahLst/>
            <a:cxnLst/>
            <a:rect r="r" b="b" t="t" l="l"/>
            <a:pathLst>
              <a:path h="2263560" w="2232436">
                <a:moveTo>
                  <a:pt x="0" y="0"/>
                </a:moveTo>
                <a:lnTo>
                  <a:pt x="2232436" y="0"/>
                </a:lnTo>
                <a:lnTo>
                  <a:pt x="2232436" y="2263559"/>
                </a:lnTo>
                <a:lnTo>
                  <a:pt x="0" y="2263559"/>
                </a:lnTo>
                <a:lnTo>
                  <a:pt x="0" y="0"/>
                </a:lnTo>
                <a:close/>
              </a:path>
            </a:pathLst>
          </a:custGeom>
          <a:blipFill>
            <a:blip r:embed="rId2">
              <a:alphaModFix amt="71000"/>
            </a:blip>
            <a:stretch>
              <a:fillRect l="0" t="0" r="0" b="0"/>
            </a:stretch>
          </a:blipFill>
        </p:spPr>
      </p:sp>
      <p:sp>
        <p:nvSpPr>
          <p:cNvPr name="Freeform 3" id="3"/>
          <p:cNvSpPr/>
          <p:nvPr/>
        </p:nvSpPr>
        <p:spPr>
          <a:xfrm flipH="false" flipV="false" rot="0">
            <a:off x="17015150" y="3026441"/>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sp>
        <p:nvSpPr>
          <p:cNvPr name="Freeform 4" id="4"/>
          <p:cNvSpPr/>
          <p:nvPr/>
        </p:nvSpPr>
        <p:spPr>
          <a:xfrm flipH="false" flipV="false" rot="0">
            <a:off x="15906066" y="6478896"/>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grpSp>
        <p:nvGrpSpPr>
          <p:cNvPr name="Group 5" id="5"/>
          <p:cNvGrpSpPr/>
          <p:nvPr/>
        </p:nvGrpSpPr>
        <p:grpSpPr>
          <a:xfrm rot="0">
            <a:off x="0" y="100812"/>
            <a:ext cx="7518118" cy="765428"/>
            <a:chOff x="0" y="0"/>
            <a:chExt cx="10024157" cy="1020571"/>
          </a:xfrm>
        </p:grpSpPr>
        <p:sp>
          <p:nvSpPr>
            <p:cNvPr name="Freeform 6" id="6"/>
            <p:cNvSpPr/>
            <p:nvPr/>
          </p:nvSpPr>
          <p:spPr>
            <a:xfrm flipH="false" flipV="false" rot="0">
              <a:off x="0" y="0"/>
              <a:ext cx="1744464" cy="1020571"/>
            </a:xfrm>
            <a:custGeom>
              <a:avLst/>
              <a:gdLst/>
              <a:ahLst/>
              <a:cxnLst/>
              <a:rect r="r" b="b" t="t" l="l"/>
              <a:pathLst>
                <a:path h="1020571" w="1744464">
                  <a:moveTo>
                    <a:pt x="0" y="0"/>
                  </a:moveTo>
                  <a:lnTo>
                    <a:pt x="1744464" y="0"/>
                  </a:lnTo>
                  <a:lnTo>
                    <a:pt x="1744464" y="1020571"/>
                  </a:lnTo>
                  <a:lnTo>
                    <a:pt x="0" y="1020571"/>
                  </a:lnTo>
                  <a:lnTo>
                    <a:pt x="0" y="0"/>
                  </a:lnTo>
                  <a:close/>
                </a:path>
              </a:pathLst>
            </a:custGeom>
            <a:blipFill>
              <a:blip r:embed="rId3"/>
              <a:stretch>
                <a:fillRect l="0" t="0" r="0" b="0"/>
              </a:stretch>
            </a:blipFill>
          </p:spPr>
        </p:sp>
        <p:sp>
          <p:nvSpPr>
            <p:cNvPr name="TextBox 7" id="7"/>
            <p:cNvSpPr txBox="true"/>
            <p:nvPr/>
          </p:nvSpPr>
          <p:spPr>
            <a:xfrm rot="0">
              <a:off x="1314589" y="37325"/>
              <a:ext cx="8709568" cy="483447"/>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grpSp>
      <p:grpSp>
        <p:nvGrpSpPr>
          <p:cNvPr name="Group 8" id="8"/>
          <p:cNvGrpSpPr/>
          <p:nvPr/>
        </p:nvGrpSpPr>
        <p:grpSpPr>
          <a:xfrm rot="0">
            <a:off x="-3543241" y="521128"/>
            <a:ext cx="21831241" cy="1623674"/>
            <a:chOff x="0" y="0"/>
            <a:chExt cx="5749792" cy="427634"/>
          </a:xfrm>
        </p:grpSpPr>
        <p:sp>
          <p:nvSpPr>
            <p:cNvPr name="Freeform 9" id="9"/>
            <p:cNvSpPr/>
            <p:nvPr/>
          </p:nvSpPr>
          <p:spPr>
            <a:xfrm flipH="false" flipV="false" rot="0">
              <a:off x="0" y="0"/>
              <a:ext cx="5749792" cy="427634"/>
            </a:xfrm>
            <a:custGeom>
              <a:avLst/>
              <a:gdLst/>
              <a:ahLst/>
              <a:cxnLst/>
              <a:rect r="r" b="b" t="t" l="l"/>
              <a:pathLst>
                <a:path h="427634" w="5749792">
                  <a:moveTo>
                    <a:pt x="0" y="0"/>
                  </a:moveTo>
                  <a:lnTo>
                    <a:pt x="5749792" y="0"/>
                  </a:lnTo>
                  <a:lnTo>
                    <a:pt x="5749792" y="427634"/>
                  </a:lnTo>
                  <a:lnTo>
                    <a:pt x="0" y="427634"/>
                  </a:lnTo>
                  <a:close/>
                </a:path>
              </a:pathLst>
            </a:custGeom>
            <a:solidFill>
              <a:srgbClr val="4F9FF5">
                <a:alpha val="71765"/>
              </a:srgbClr>
            </a:solidFill>
          </p:spPr>
        </p:sp>
        <p:sp>
          <p:nvSpPr>
            <p:cNvPr name="TextBox 10" id="10"/>
            <p:cNvSpPr txBox="true"/>
            <p:nvPr/>
          </p:nvSpPr>
          <p:spPr>
            <a:xfrm>
              <a:off x="0" y="38100"/>
              <a:ext cx="5749792" cy="389534"/>
            </a:xfrm>
            <a:prstGeom prst="rect">
              <a:avLst/>
            </a:prstGeom>
          </p:spPr>
          <p:txBody>
            <a:bodyPr anchor="ctr" rtlCol="false" tIns="50800" lIns="50800" bIns="50800" rIns="50800"/>
            <a:lstStyle/>
            <a:p>
              <a:pPr algn="ctr">
                <a:lnSpc>
                  <a:spcPts val="6468"/>
                </a:lnSpc>
              </a:pPr>
              <a:r>
                <a:rPr lang="en-US" sz="6219">
                  <a:solidFill>
                    <a:srgbClr val="FEFEFE">
                      <a:alpha val="71765"/>
                    </a:srgbClr>
                  </a:solidFill>
                  <a:latin typeface="Poppins"/>
                  <a:ea typeface="Poppins"/>
                  <a:cs typeface="Poppins"/>
                  <a:sym typeface="Poppins"/>
                </a:rPr>
                <a:t>KIẾN TRÚC UNET</a:t>
              </a:r>
            </a:p>
          </p:txBody>
        </p:sp>
      </p:grpSp>
      <p:grpSp>
        <p:nvGrpSpPr>
          <p:cNvPr name="Group 11" id="11"/>
          <p:cNvGrpSpPr/>
          <p:nvPr/>
        </p:nvGrpSpPr>
        <p:grpSpPr>
          <a:xfrm rot="0">
            <a:off x="1018185" y="5781087"/>
            <a:ext cx="357065" cy="357065"/>
            <a:chOff x="0" y="0"/>
            <a:chExt cx="94042" cy="94042"/>
          </a:xfrm>
        </p:grpSpPr>
        <p:sp>
          <p:nvSpPr>
            <p:cNvPr name="Freeform 12" id="12"/>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F74949"/>
            </a:solidFill>
          </p:spPr>
        </p:sp>
        <p:sp>
          <p:nvSpPr>
            <p:cNvPr name="TextBox 13" id="13"/>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grpSp>
        <p:nvGrpSpPr>
          <p:cNvPr name="Group 14" id="14"/>
          <p:cNvGrpSpPr/>
          <p:nvPr/>
        </p:nvGrpSpPr>
        <p:grpSpPr>
          <a:xfrm rot="0">
            <a:off x="1018185" y="7756759"/>
            <a:ext cx="357065" cy="357065"/>
            <a:chOff x="0" y="0"/>
            <a:chExt cx="94042" cy="94042"/>
          </a:xfrm>
        </p:grpSpPr>
        <p:sp>
          <p:nvSpPr>
            <p:cNvPr name="Freeform 15" id="15"/>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F74949"/>
            </a:solidFill>
          </p:spPr>
        </p:sp>
        <p:sp>
          <p:nvSpPr>
            <p:cNvPr name="TextBox 16" id="16"/>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grpSp>
        <p:nvGrpSpPr>
          <p:cNvPr name="Group 17" id="17"/>
          <p:cNvGrpSpPr/>
          <p:nvPr/>
        </p:nvGrpSpPr>
        <p:grpSpPr>
          <a:xfrm rot="0">
            <a:off x="1018185" y="3160070"/>
            <a:ext cx="357065" cy="357065"/>
            <a:chOff x="0" y="0"/>
            <a:chExt cx="94042" cy="94042"/>
          </a:xfrm>
        </p:grpSpPr>
        <p:sp>
          <p:nvSpPr>
            <p:cNvPr name="Freeform 18" id="18"/>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F74949"/>
            </a:solidFill>
          </p:spPr>
        </p:sp>
        <p:sp>
          <p:nvSpPr>
            <p:cNvPr name="TextBox 19" id="19"/>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Freeform 20" id="20"/>
          <p:cNvSpPr/>
          <p:nvPr/>
        </p:nvSpPr>
        <p:spPr>
          <a:xfrm flipH="false" flipV="false" rot="0">
            <a:off x="10392784" y="2144802"/>
            <a:ext cx="7213167" cy="8063776"/>
          </a:xfrm>
          <a:custGeom>
            <a:avLst/>
            <a:gdLst/>
            <a:ahLst/>
            <a:cxnLst/>
            <a:rect r="r" b="b" t="t" l="l"/>
            <a:pathLst>
              <a:path h="8063776" w="7213167">
                <a:moveTo>
                  <a:pt x="0" y="0"/>
                </a:moveTo>
                <a:lnTo>
                  <a:pt x="7213167" y="0"/>
                </a:lnTo>
                <a:lnTo>
                  <a:pt x="7213167" y="8063776"/>
                </a:lnTo>
                <a:lnTo>
                  <a:pt x="0" y="8063776"/>
                </a:lnTo>
                <a:lnTo>
                  <a:pt x="0" y="0"/>
                </a:lnTo>
                <a:close/>
              </a:path>
            </a:pathLst>
          </a:custGeom>
          <a:blipFill>
            <a:blip r:embed="rId4"/>
            <a:stretch>
              <a:fillRect l="0" t="0" r="0" b="0"/>
            </a:stretch>
          </a:blipFill>
        </p:spPr>
      </p:sp>
      <p:sp>
        <p:nvSpPr>
          <p:cNvPr name="TextBox 21" id="21"/>
          <p:cNvSpPr txBox="true"/>
          <p:nvPr/>
        </p:nvSpPr>
        <p:spPr>
          <a:xfrm rot="0">
            <a:off x="420929" y="2379020"/>
            <a:ext cx="7021491" cy="4572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Mô hình UNet được chia thành 3 phần chính</a:t>
            </a:r>
          </a:p>
        </p:txBody>
      </p:sp>
      <p:sp>
        <p:nvSpPr>
          <p:cNvPr name="TextBox 22" id="22"/>
          <p:cNvSpPr txBox="true"/>
          <p:nvPr/>
        </p:nvSpPr>
        <p:spPr>
          <a:xfrm rot="0">
            <a:off x="1776591" y="5695362"/>
            <a:ext cx="7461442" cy="4572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Bottleneck (Cầu nối giữa Encoder &amp; Decoder)</a:t>
            </a:r>
          </a:p>
        </p:txBody>
      </p:sp>
      <p:sp>
        <p:nvSpPr>
          <p:cNvPr name="TextBox 23" id="23"/>
          <p:cNvSpPr txBox="true"/>
          <p:nvPr/>
        </p:nvSpPr>
        <p:spPr>
          <a:xfrm rot="0">
            <a:off x="754194" y="3774487"/>
            <a:ext cx="8969614" cy="2006600"/>
          </a:xfrm>
          <a:prstGeom prst="rect">
            <a:avLst/>
          </a:prstGeom>
        </p:spPr>
        <p:txBody>
          <a:bodyPr anchor="t" rtlCol="false" tIns="0" lIns="0" bIns="0" rIns="0">
            <a:spAutoFit/>
          </a:bodyPr>
          <a:lstStyle/>
          <a:p>
            <a:pPr algn="l" marL="539749" indent="-269875" lvl="1">
              <a:lnSpc>
                <a:spcPts val="3999"/>
              </a:lnSpc>
              <a:buFont typeface="Arial"/>
              <a:buChar char="•"/>
            </a:pPr>
            <a:r>
              <a:rPr lang="en-US" sz="2499">
                <a:solidFill>
                  <a:srgbClr val="000000"/>
                </a:solidFill>
                <a:latin typeface="Poppins"/>
                <a:ea typeface="Poppins"/>
                <a:cs typeface="Poppins"/>
                <a:sym typeface="Poppins"/>
              </a:rPr>
              <a:t>DoubleConv: 2 lớp Conv2d + BatchNorm2d + ReLU.</a:t>
            </a:r>
          </a:p>
          <a:p>
            <a:pPr algn="l" marL="539749" indent="-269875" lvl="1">
              <a:lnSpc>
                <a:spcPts val="3999"/>
              </a:lnSpc>
              <a:buFont typeface="Arial"/>
              <a:buChar char="•"/>
            </a:pPr>
            <a:r>
              <a:rPr lang="en-US" sz="2499">
                <a:solidFill>
                  <a:srgbClr val="000000"/>
                </a:solidFill>
                <a:latin typeface="Poppins"/>
                <a:ea typeface="Poppins"/>
                <a:cs typeface="Poppins"/>
                <a:sym typeface="Poppins"/>
              </a:rPr>
              <a:t>MaxPooling (2x2): Giảm kích thước ảnh xuống 1/2.</a:t>
            </a:r>
          </a:p>
          <a:p>
            <a:pPr algn="l" marL="539749" indent="-269875" lvl="1">
              <a:lnSpc>
                <a:spcPts val="3999"/>
              </a:lnSpc>
              <a:buFont typeface="Arial"/>
              <a:buChar char="•"/>
            </a:pPr>
            <a:r>
              <a:rPr lang="en-US" sz="2499">
                <a:solidFill>
                  <a:srgbClr val="000000"/>
                </a:solidFill>
                <a:latin typeface="Poppins"/>
                <a:ea typeface="Poppins"/>
                <a:cs typeface="Poppins"/>
                <a:sym typeface="Poppins"/>
              </a:rPr>
              <a:t>Các kênh đặc trưng tăng dần: 64 → 128 → 256 → 512.</a:t>
            </a:r>
          </a:p>
          <a:p>
            <a:pPr algn="l">
              <a:lnSpc>
                <a:spcPts val="3999"/>
              </a:lnSpc>
            </a:pPr>
          </a:p>
        </p:txBody>
      </p:sp>
      <p:sp>
        <p:nvSpPr>
          <p:cNvPr name="TextBox 24" id="24"/>
          <p:cNvSpPr txBox="true"/>
          <p:nvPr/>
        </p:nvSpPr>
        <p:spPr>
          <a:xfrm rot="0">
            <a:off x="1018185" y="6432470"/>
            <a:ext cx="7731562" cy="996950"/>
          </a:xfrm>
          <a:prstGeom prst="rect">
            <a:avLst/>
          </a:prstGeom>
        </p:spPr>
        <p:txBody>
          <a:bodyPr anchor="t" rtlCol="false" tIns="0" lIns="0" bIns="0" rIns="0">
            <a:spAutoFit/>
          </a:bodyPr>
          <a:lstStyle/>
          <a:p>
            <a:pPr algn="l">
              <a:lnSpc>
                <a:spcPts val="3999"/>
              </a:lnSpc>
            </a:pPr>
            <a:r>
              <a:rPr lang="en-US" sz="2499">
                <a:solidFill>
                  <a:srgbClr val="000000"/>
                </a:solidFill>
                <a:latin typeface="Poppins"/>
                <a:ea typeface="Poppins"/>
                <a:cs typeface="Poppins"/>
                <a:sym typeface="Poppins"/>
              </a:rPr>
              <a:t>DoubleConv (512 → 1024) giúp mô hình học đặc trưng sâu hơn</a:t>
            </a:r>
          </a:p>
        </p:txBody>
      </p:sp>
      <p:sp>
        <p:nvSpPr>
          <p:cNvPr name="TextBox 25" id="25"/>
          <p:cNvSpPr txBox="true"/>
          <p:nvPr/>
        </p:nvSpPr>
        <p:spPr>
          <a:xfrm rot="0">
            <a:off x="1776591" y="7671034"/>
            <a:ext cx="8233522" cy="4572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Decoder (Upsampling - Phục hồi ảnh phân đoạn)</a:t>
            </a:r>
          </a:p>
        </p:txBody>
      </p:sp>
      <p:sp>
        <p:nvSpPr>
          <p:cNvPr name="TextBox 26" id="26"/>
          <p:cNvSpPr txBox="true"/>
          <p:nvPr/>
        </p:nvSpPr>
        <p:spPr>
          <a:xfrm rot="0">
            <a:off x="754194" y="8461610"/>
            <a:ext cx="8718291" cy="2006600"/>
          </a:xfrm>
          <a:prstGeom prst="rect">
            <a:avLst/>
          </a:prstGeom>
        </p:spPr>
        <p:txBody>
          <a:bodyPr anchor="t" rtlCol="false" tIns="0" lIns="0" bIns="0" rIns="0">
            <a:spAutoFit/>
          </a:bodyPr>
          <a:lstStyle/>
          <a:p>
            <a:pPr algn="l" marL="539749" indent="-269875" lvl="1">
              <a:lnSpc>
                <a:spcPts val="3999"/>
              </a:lnSpc>
              <a:buFont typeface="Arial"/>
              <a:buChar char="•"/>
            </a:pPr>
            <a:r>
              <a:rPr lang="en-US" sz="2499">
                <a:solidFill>
                  <a:srgbClr val="000000"/>
                </a:solidFill>
                <a:latin typeface="Poppins"/>
                <a:ea typeface="Poppins"/>
                <a:cs typeface="Poppins"/>
                <a:sym typeface="Poppins"/>
              </a:rPr>
              <a:t>ConvTranspose2d: Phóng to kích thước ảnh.</a:t>
            </a:r>
          </a:p>
          <a:p>
            <a:pPr algn="l" marL="539749" indent="-269875" lvl="1">
              <a:lnSpc>
                <a:spcPts val="3999"/>
              </a:lnSpc>
              <a:buFont typeface="Arial"/>
              <a:buChar char="•"/>
            </a:pPr>
            <a:r>
              <a:rPr lang="en-US" sz="2499">
                <a:solidFill>
                  <a:srgbClr val="000000"/>
                </a:solidFill>
                <a:latin typeface="Poppins"/>
                <a:ea typeface="Poppins"/>
                <a:cs typeface="Poppins"/>
                <a:sym typeface="Poppins"/>
              </a:rPr>
              <a:t>Skip Connection: Ghép với đặc trưng từ Encoder</a:t>
            </a:r>
          </a:p>
          <a:p>
            <a:pPr algn="l" marL="539749" indent="-269875" lvl="1">
              <a:lnSpc>
                <a:spcPts val="3999"/>
              </a:lnSpc>
              <a:buFont typeface="Arial"/>
              <a:buChar char="•"/>
            </a:pPr>
            <a:r>
              <a:rPr lang="en-US" sz="2499">
                <a:solidFill>
                  <a:srgbClr val="000000"/>
                </a:solidFill>
                <a:latin typeface="Poppins"/>
                <a:ea typeface="Poppins"/>
                <a:cs typeface="Poppins"/>
                <a:sym typeface="Poppins"/>
              </a:rPr>
              <a:t>DoubleConv: 2 lớp Conv2d + BatchNorm2d + ReLU.</a:t>
            </a:r>
          </a:p>
          <a:p>
            <a:pPr algn="l">
              <a:lnSpc>
                <a:spcPts val="3999"/>
              </a:lnSpc>
            </a:pPr>
          </a:p>
        </p:txBody>
      </p:sp>
      <p:sp>
        <p:nvSpPr>
          <p:cNvPr name="TextBox 27" id="27"/>
          <p:cNvSpPr txBox="true"/>
          <p:nvPr/>
        </p:nvSpPr>
        <p:spPr>
          <a:xfrm rot="0">
            <a:off x="1728256" y="3074345"/>
            <a:ext cx="7719302" cy="4572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Encoder (Downsampling - Trích xuất đặc trưng)</a:t>
            </a:r>
          </a:p>
        </p:txBody>
      </p:sp>
    </p:spTree>
  </p:cSld>
  <p:clrMapOvr>
    <a:masterClrMapping/>
  </p:clrMapOvr>
  <p:transition spd="fast">
    <p:fade/>
  </p:transition>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FFCFC"/>
        </a:solidFill>
      </p:bgPr>
    </p:bg>
    <p:spTree>
      <p:nvGrpSpPr>
        <p:cNvPr id="1" name=""/>
        <p:cNvGrpSpPr/>
        <p:nvPr/>
      </p:nvGrpSpPr>
      <p:grpSpPr>
        <a:xfrm>
          <a:off x="0" y="0"/>
          <a:ext cx="0" cy="0"/>
          <a:chOff x="0" y="0"/>
          <a:chExt cx="0" cy="0"/>
        </a:xfrm>
      </p:grpSpPr>
      <p:sp>
        <p:nvSpPr>
          <p:cNvPr name="Freeform 2" id="2"/>
          <p:cNvSpPr/>
          <p:nvPr/>
        </p:nvSpPr>
        <p:spPr>
          <a:xfrm flipH="false" flipV="false" rot="0">
            <a:off x="16946490" y="-265540"/>
            <a:ext cx="2232436" cy="2263560"/>
          </a:xfrm>
          <a:custGeom>
            <a:avLst/>
            <a:gdLst/>
            <a:ahLst/>
            <a:cxnLst/>
            <a:rect r="r" b="b" t="t" l="l"/>
            <a:pathLst>
              <a:path h="2263560" w="2232436">
                <a:moveTo>
                  <a:pt x="0" y="0"/>
                </a:moveTo>
                <a:lnTo>
                  <a:pt x="2232435" y="0"/>
                </a:lnTo>
                <a:lnTo>
                  <a:pt x="2232435" y="2263560"/>
                </a:lnTo>
                <a:lnTo>
                  <a:pt x="0" y="2263560"/>
                </a:lnTo>
                <a:lnTo>
                  <a:pt x="0" y="0"/>
                </a:lnTo>
                <a:close/>
              </a:path>
            </a:pathLst>
          </a:custGeom>
          <a:blipFill>
            <a:blip r:embed="rId2">
              <a:alphaModFix amt="71000"/>
            </a:blip>
            <a:stretch>
              <a:fillRect l="0" t="0" r="0" b="0"/>
            </a:stretch>
          </a:blipFill>
        </p:spPr>
      </p:sp>
      <p:sp>
        <p:nvSpPr>
          <p:cNvPr name="Freeform 3" id="3"/>
          <p:cNvSpPr/>
          <p:nvPr/>
        </p:nvSpPr>
        <p:spPr>
          <a:xfrm flipH="false" flipV="false" rot="0">
            <a:off x="17015150" y="3026441"/>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sp>
        <p:nvSpPr>
          <p:cNvPr name="Freeform 4" id="4"/>
          <p:cNvSpPr/>
          <p:nvPr/>
        </p:nvSpPr>
        <p:spPr>
          <a:xfrm flipH="false" flipV="false" rot="0">
            <a:off x="15906066" y="6478896"/>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grpSp>
        <p:nvGrpSpPr>
          <p:cNvPr name="Group 5" id="5"/>
          <p:cNvGrpSpPr/>
          <p:nvPr/>
        </p:nvGrpSpPr>
        <p:grpSpPr>
          <a:xfrm rot="0">
            <a:off x="0" y="100812"/>
            <a:ext cx="7518118" cy="765428"/>
            <a:chOff x="0" y="0"/>
            <a:chExt cx="10024157" cy="1020571"/>
          </a:xfrm>
        </p:grpSpPr>
        <p:sp>
          <p:nvSpPr>
            <p:cNvPr name="Freeform 6" id="6"/>
            <p:cNvSpPr/>
            <p:nvPr/>
          </p:nvSpPr>
          <p:spPr>
            <a:xfrm flipH="false" flipV="false" rot="0">
              <a:off x="0" y="0"/>
              <a:ext cx="1744464" cy="1020571"/>
            </a:xfrm>
            <a:custGeom>
              <a:avLst/>
              <a:gdLst/>
              <a:ahLst/>
              <a:cxnLst/>
              <a:rect r="r" b="b" t="t" l="l"/>
              <a:pathLst>
                <a:path h="1020571" w="1744464">
                  <a:moveTo>
                    <a:pt x="0" y="0"/>
                  </a:moveTo>
                  <a:lnTo>
                    <a:pt x="1744464" y="0"/>
                  </a:lnTo>
                  <a:lnTo>
                    <a:pt x="1744464" y="1020571"/>
                  </a:lnTo>
                  <a:lnTo>
                    <a:pt x="0" y="1020571"/>
                  </a:lnTo>
                  <a:lnTo>
                    <a:pt x="0" y="0"/>
                  </a:lnTo>
                  <a:close/>
                </a:path>
              </a:pathLst>
            </a:custGeom>
            <a:blipFill>
              <a:blip r:embed="rId3"/>
              <a:stretch>
                <a:fillRect l="0" t="0" r="0" b="0"/>
              </a:stretch>
            </a:blipFill>
          </p:spPr>
        </p:sp>
        <p:sp>
          <p:nvSpPr>
            <p:cNvPr name="TextBox 7" id="7"/>
            <p:cNvSpPr txBox="true"/>
            <p:nvPr/>
          </p:nvSpPr>
          <p:spPr>
            <a:xfrm rot="0">
              <a:off x="1314589" y="37325"/>
              <a:ext cx="8709568" cy="483447"/>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grpSp>
      <p:grpSp>
        <p:nvGrpSpPr>
          <p:cNvPr name="Group 8" id="8"/>
          <p:cNvGrpSpPr/>
          <p:nvPr/>
        </p:nvGrpSpPr>
        <p:grpSpPr>
          <a:xfrm rot="0">
            <a:off x="-3543241" y="521128"/>
            <a:ext cx="21831241" cy="1623674"/>
            <a:chOff x="0" y="0"/>
            <a:chExt cx="5749792" cy="427634"/>
          </a:xfrm>
        </p:grpSpPr>
        <p:sp>
          <p:nvSpPr>
            <p:cNvPr name="Freeform 9" id="9"/>
            <p:cNvSpPr/>
            <p:nvPr/>
          </p:nvSpPr>
          <p:spPr>
            <a:xfrm flipH="false" flipV="false" rot="0">
              <a:off x="0" y="0"/>
              <a:ext cx="5749792" cy="427634"/>
            </a:xfrm>
            <a:custGeom>
              <a:avLst/>
              <a:gdLst/>
              <a:ahLst/>
              <a:cxnLst/>
              <a:rect r="r" b="b" t="t" l="l"/>
              <a:pathLst>
                <a:path h="427634" w="5749792">
                  <a:moveTo>
                    <a:pt x="0" y="0"/>
                  </a:moveTo>
                  <a:lnTo>
                    <a:pt x="5749792" y="0"/>
                  </a:lnTo>
                  <a:lnTo>
                    <a:pt x="5749792" y="427634"/>
                  </a:lnTo>
                  <a:lnTo>
                    <a:pt x="0" y="427634"/>
                  </a:lnTo>
                  <a:close/>
                </a:path>
              </a:pathLst>
            </a:custGeom>
            <a:solidFill>
              <a:srgbClr val="4F9FF5">
                <a:alpha val="71765"/>
              </a:srgbClr>
            </a:solidFill>
          </p:spPr>
        </p:sp>
        <p:sp>
          <p:nvSpPr>
            <p:cNvPr name="TextBox 10" id="10"/>
            <p:cNvSpPr txBox="true"/>
            <p:nvPr/>
          </p:nvSpPr>
          <p:spPr>
            <a:xfrm>
              <a:off x="0" y="38100"/>
              <a:ext cx="5749792" cy="389534"/>
            </a:xfrm>
            <a:prstGeom prst="rect">
              <a:avLst/>
            </a:prstGeom>
          </p:spPr>
          <p:txBody>
            <a:bodyPr anchor="ctr" rtlCol="false" tIns="50800" lIns="50800" bIns="50800" rIns="50800"/>
            <a:lstStyle/>
            <a:p>
              <a:pPr algn="ctr">
                <a:lnSpc>
                  <a:spcPts val="6468"/>
                </a:lnSpc>
              </a:pPr>
              <a:r>
                <a:rPr lang="en-US" sz="6219">
                  <a:solidFill>
                    <a:srgbClr val="FEFEFE">
                      <a:alpha val="71765"/>
                    </a:srgbClr>
                  </a:solidFill>
                  <a:latin typeface="Poppins"/>
                  <a:ea typeface="Poppins"/>
                  <a:cs typeface="Poppins"/>
                  <a:sym typeface="Poppins"/>
                </a:rPr>
                <a:t>NGUYÊN LÝ HOẠT ĐỘNG</a:t>
              </a:r>
            </a:p>
          </p:txBody>
        </p:sp>
      </p:grpSp>
      <p:grpSp>
        <p:nvGrpSpPr>
          <p:cNvPr name="Group 11" id="11"/>
          <p:cNvGrpSpPr/>
          <p:nvPr/>
        </p:nvGrpSpPr>
        <p:grpSpPr>
          <a:xfrm rot="0">
            <a:off x="511165" y="3350730"/>
            <a:ext cx="357065" cy="357065"/>
            <a:chOff x="0" y="0"/>
            <a:chExt cx="94042" cy="94042"/>
          </a:xfrm>
        </p:grpSpPr>
        <p:sp>
          <p:nvSpPr>
            <p:cNvPr name="Freeform 12" id="12"/>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F74949"/>
            </a:solidFill>
          </p:spPr>
        </p:sp>
        <p:sp>
          <p:nvSpPr>
            <p:cNvPr name="TextBox 13" id="13"/>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Freeform 14" id="14"/>
          <p:cNvSpPr/>
          <p:nvPr/>
        </p:nvSpPr>
        <p:spPr>
          <a:xfrm flipH="false" flipV="false" rot="0">
            <a:off x="9144000" y="2690277"/>
            <a:ext cx="9144000" cy="6800850"/>
          </a:xfrm>
          <a:custGeom>
            <a:avLst/>
            <a:gdLst/>
            <a:ahLst/>
            <a:cxnLst/>
            <a:rect r="r" b="b" t="t" l="l"/>
            <a:pathLst>
              <a:path h="6800850" w="9144000">
                <a:moveTo>
                  <a:pt x="0" y="0"/>
                </a:moveTo>
                <a:lnTo>
                  <a:pt x="9144000" y="0"/>
                </a:lnTo>
                <a:lnTo>
                  <a:pt x="9144000" y="6800850"/>
                </a:lnTo>
                <a:lnTo>
                  <a:pt x="0" y="6800850"/>
                </a:lnTo>
                <a:lnTo>
                  <a:pt x="0" y="0"/>
                </a:lnTo>
                <a:close/>
              </a:path>
            </a:pathLst>
          </a:custGeom>
          <a:blipFill>
            <a:blip r:embed="rId4"/>
            <a:stretch>
              <a:fillRect l="0" t="0" r="0" b="0"/>
            </a:stretch>
          </a:blipFill>
        </p:spPr>
      </p:sp>
      <p:sp>
        <p:nvSpPr>
          <p:cNvPr name="TextBox 15" id="15"/>
          <p:cNvSpPr txBox="true"/>
          <p:nvPr/>
        </p:nvSpPr>
        <p:spPr>
          <a:xfrm rot="0">
            <a:off x="1221236" y="3265005"/>
            <a:ext cx="8721327" cy="4572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Input: Ảnh RGB đầu vào có kích thước (H, W, 3).</a:t>
            </a:r>
          </a:p>
        </p:txBody>
      </p:sp>
      <p:grpSp>
        <p:nvGrpSpPr>
          <p:cNvPr name="Group 16" id="16"/>
          <p:cNvGrpSpPr/>
          <p:nvPr/>
        </p:nvGrpSpPr>
        <p:grpSpPr>
          <a:xfrm rot="0">
            <a:off x="511165" y="5649324"/>
            <a:ext cx="357065" cy="357065"/>
            <a:chOff x="0" y="0"/>
            <a:chExt cx="94042" cy="94042"/>
          </a:xfrm>
        </p:grpSpPr>
        <p:sp>
          <p:nvSpPr>
            <p:cNvPr name="Freeform 17" id="17"/>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F74949"/>
            </a:solidFill>
          </p:spPr>
        </p:sp>
        <p:sp>
          <p:nvSpPr>
            <p:cNvPr name="TextBox 18" id="18"/>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19" id="19"/>
          <p:cNvSpPr txBox="true"/>
          <p:nvPr/>
        </p:nvSpPr>
        <p:spPr>
          <a:xfrm rot="0">
            <a:off x="1221236" y="5563599"/>
            <a:ext cx="8721327" cy="4572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Bottleneck: Nơi tập trung đặc trưng quan trọng nhất.</a:t>
            </a:r>
          </a:p>
        </p:txBody>
      </p:sp>
      <p:grpSp>
        <p:nvGrpSpPr>
          <p:cNvPr name="Group 20" id="20"/>
          <p:cNvGrpSpPr/>
          <p:nvPr/>
        </p:nvGrpSpPr>
        <p:grpSpPr>
          <a:xfrm rot="0">
            <a:off x="511165" y="6849474"/>
            <a:ext cx="357065" cy="357065"/>
            <a:chOff x="0" y="0"/>
            <a:chExt cx="94042" cy="94042"/>
          </a:xfrm>
        </p:grpSpPr>
        <p:sp>
          <p:nvSpPr>
            <p:cNvPr name="Freeform 21" id="21"/>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F74949"/>
            </a:solidFill>
          </p:spPr>
        </p:sp>
        <p:sp>
          <p:nvSpPr>
            <p:cNvPr name="TextBox 22" id="22"/>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23" id="23"/>
          <p:cNvSpPr txBox="true"/>
          <p:nvPr/>
        </p:nvSpPr>
        <p:spPr>
          <a:xfrm rot="0">
            <a:off x="1221236" y="6763749"/>
            <a:ext cx="7640845" cy="9144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Decoder: Phục hồi kích thước ảnh ban đầu, kết hợp với Encoder để lấy lại chi tiết.</a:t>
            </a:r>
          </a:p>
        </p:txBody>
      </p:sp>
      <p:grpSp>
        <p:nvGrpSpPr>
          <p:cNvPr name="Group 24" id="24"/>
          <p:cNvGrpSpPr/>
          <p:nvPr/>
        </p:nvGrpSpPr>
        <p:grpSpPr>
          <a:xfrm rot="0">
            <a:off x="511165" y="4463880"/>
            <a:ext cx="357065" cy="357065"/>
            <a:chOff x="0" y="0"/>
            <a:chExt cx="94042" cy="94042"/>
          </a:xfrm>
        </p:grpSpPr>
        <p:sp>
          <p:nvSpPr>
            <p:cNvPr name="Freeform 25" id="25"/>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F74949"/>
            </a:solidFill>
          </p:spPr>
        </p:sp>
        <p:sp>
          <p:nvSpPr>
            <p:cNvPr name="TextBox 26" id="26"/>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27" id="27"/>
          <p:cNvSpPr txBox="true"/>
          <p:nvPr/>
        </p:nvSpPr>
        <p:spPr>
          <a:xfrm rot="0">
            <a:off x="1221236" y="4378155"/>
            <a:ext cx="7460764" cy="9144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Encoder: Giảm dần kích thước ảnh, tăng số lượng đặc trưng.</a:t>
            </a:r>
          </a:p>
        </p:txBody>
      </p:sp>
      <p:grpSp>
        <p:nvGrpSpPr>
          <p:cNvPr name="Group 28" id="28"/>
          <p:cNvGrpSpPr/>
          <p:nvPr/>
        </p:nvGrpSpPr>
        <p:grpSpPr>
          <a:xfrm rot="0">
            <a:off x="511165" y="8001999"/>
            <a:ext cx="357065" cy="357065"/>
            <a:chOff x="0" y="0"/>
            <a:chExt cx="94042" cy="94042"/>
          </a:xfrm>
        </p:grpSpPr>
        <p:sp>
          <p:nvSpPr>
            <p:cNvPr name="Freeform 29" id="29"/>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F74949"/>
            </a:solidFill>
          </p:spPr>
        </p:sp>
        <p:sp>
          <p:nvSpPr>
            <p:cNvPr name="TextBox 30" id="30"/>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31" id="31"/>
          <p:cNvSpPr txBox="true"/>
          <p:nvPr/>
        </p:nvSpPr>
        <p:spPr>
          <a:xfrm rot="0">
            <a:off x="1221236" y="7916274"/>
            <a:ext cx="7640845" cy="9144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Output: Ảnh phân đoạn nhị phân với giá trị 0 (background) hoặc 1 (biển báo).</a:t>
            </a:r>
          </a:p>
        </p:txBody>
      </p:sp>
    </p:spTree>
  </p:cSld>
  <p:clrMapOvr>
    <a:masterClrMapping/>
  </p:clrMapOvr>
  <p:transition spd="fast">
    <p:fade/>
  </p:transition>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0F7FE"/>
        </a:solidFill>
      </p:bgPr>
    </p:bg>
    <p:spTree>
      <p:nvGrpSpPr>
        <p:cNvPr id="1" name=""/>
        <p:cNvGrpSpPr/>
        <p:nvPr/>
      </p:nvGrpSpPr>
      <p:grpSpPr>
        <a:xfrm>
          <a:off x="0" y="0"/>
          <a:ext cx="0" cy="0"/>
          <a:chOff x="0" y="0"/>
          <a:chExt cx="0" cy="0"/>
        </a:xfrm>
      </p:grpSpPr>
      <p:sp>
        <p:nvSpPr>
          <p:cNvPr name="Freeform 2" id="2"/>
          <p:cNvSpPr/>
          <p:nvPr/>
        </p:nvSpPr>
        <p:spPr>
          <a:xfrm flipH="false" flipV="false" rot="0">
            <a:off x="15125659" y="1332965"/>
            <a:ext cx="2232436" cy="2263560"/>
          </a:xfrm>
          <a:custGeom>
            <a:avLst/>
            <a:gdLst/>
            <a:ahLst/>
            <a:cxnLst/>
            <a:rect r="r" b="b" t="t" l="l"/>
            <a:pathLst>
              <a:path h="2263560" w="2232436">
                <a:moveTo>
                  <a:pt x="0" y="0"/>
                </a:moveTo>
                <a:lnTo>
                  <a:pt x="2232436" y="0"/>
                </a:lnTo>
                <a:lnTo>
                  <a:pt x="2232436" y="2263559"/>
                </a:lnTo>
                <a:lnTo>
                  <a:pt x="0" y="2263559"/>
                </a:lnTo>
                <a:lnTo>
                  <a:pt x="0" y="0"/>
                </a:lnTo>
                <a:close/>
              </a:path>
            </a:pathLst>
          </a:custGeom>
          <a:blipFill>
            <a:blip r:embed="rId2">
              <a:alphaModFix amt="71000"/>
            </a:blip>
            <a:stretch>
              <a:fillRect l="0" t="0" r="0" b="0"/>
            </a:stretch>
          </a:blipFill>
        </p:spPr>
      </p:sp>
      <p:sp>
        <p:nvSpPr>
          <p:cNvPr name="Freeform 3" id="3"/>
          <p:cNvSpPr/>
          <p:nvPr/>
        </p:nvSpPr>
        <p:spPr>
          <a:xfrm flipH="false" flipV="false" rot="0">
            <a:off x="17015150" y="3026441"/>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sp>
        <p:nvSpPr>
          <p:cNvPr name="Freeform 4" id="4"/>
          <p:cNvSpPr/>
          <p:nvPr/>
        </p:nvSpPr>
        <p:spPr>
          <a:xfrm flipH="false" flipV="false" rot="0">
            <a:off x="15906066" y="6478896"/>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grpSp>
        <p:nvGrpSpPr>
          <p:cNvPr name="Group 5" id="5"/>
          <p:cNvGrpSpPr/>
          <p:nvPr/>
        </p:nvGrpSpPr>
        <p:grpSpPr>
          <a:xfrm rot="0">
            <a:off x="210528" y="567537"/>
            <a:ext cx="7518118" cy="765428"/>
            <a:chOff x="0" y="0"/>
            <a:chExt cx="10024157" cy="1020571"/>
          </a:xfrm>
        </p:grpSpPr>
        <p:sp>
          <p:nvSpPr>
            <p:cNvPr name="Freeform 6" id="6"/>
            <p:cNvSpPr/>
            <p:nvPr/>
          </p:nvSpPr>
          <p:spPr>
            <a:xfrm flipH="false" flipV="false" rot="0">
              <a:off x="0" y="0"/>
              <a:ext cx="1744464" cy="1020571"/>
            </a:xfrm>
            <a:custGeom>
              <a:avLst/>
              <a:gdLst/>
              <a:ahLst/>
              <a:cxnLst/>
              <a:rect r="r" b="b" t="t" l="l"/>
              <a:pathLst>
                <a:path h="1020571" w="1744464">
                  <a:moveTo>
                    <a:pt x="0" y="0"/>
                  </a:moveTo>
                  <a:lnTo>
                    <a:pt x="1744464" y="0"/>
                  </a:lnTo>
                  <a:lnTo>
                    <a:pt x="1744464" y="1020571"/>
                  </a:lnTo>
                  <a:lnTo>
                    <a:pt x="0" y="1020571"/>
                  </a:lnTo>
                  <a:lnTo>
                    <a:pt x="0" y="0"/>
                  </a:lnTo>
                  <a:close/>
                </a:path>
              </a:pathLst>
            </a:custGeom>
            <a:blipFill>
              <a:blip r:embed="rId3"/>
              <a:stretch>
                <a:fillRect l="0" t="0" r="0" b="0"/>
              </a:stretch>
            </a:blipFill>
          </p:spPr>
        </p:sp>
        <p:sp>
          <p:nvSpPr>
            <p:cNvPr name="TextBox 7" id="7"/>
            <p:cNvSpPr txBox="true"/>
            <p:nvPr/>
          </p:nvSpPr>
          <p:spPr>
            <a:xfrm rot="0">
              <a:off x="1314589" y="37325"/>
              <a:ext cx="8709568" cy="483447"/>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grpSp>
      <p:grpSp>
        <p:nvGrpSpPr>
          <p:cNvPr name="Group 8" id="8"/>
          <p:cNvGrpSpPr/>
          <p:nvPr/>
        </p:nvGrpSpPr>
        <p:grpSpPr>
          <a:xfrm rot="0">
            <a:off x="-3543241" y="1332965"/>
            <a:ext cx="21831241" cy="1623674"/>
            <a:chOff x="0" y="0"/>
            <a:chExt cx="5749792" cy="427634"/>
          </a:xfrm>
        </p:grpSpPr>
        <p:sp>
          <p:nvSpPr>
            <p:cNvPr name="Freeform 9" id="9"/>
            <p:cNvSpPr/>
            <p:nvPr/>
          </p:nvSpPr>
          <p:spPr>
            <a:xfrm flipH="false" flipV="false" rot="0">
              <a:off x="0" y="0"/>
              <a:ext cx="5749792" cy="427634"/>
            </a:xfrm>
            <a:custGeom>
              <a:avLst/>
              <a:gdLst/>
              <a:ahLst/>
              <a:cxnLst/>
              <a:rect r="r" b="b" t="t" l="l"/>
              <a:pathLst>
                <a:path h="427634" w="5749792">
                  <a:moveTo>
                    <a:pt x="0" y="0"/>
                  </a:moveTo>
                  <a:lnTo>
                    <a:pt x="5749792" y="0"/>
                  </a:lnTo>
                  <a:lnTo>
                    <a:pt x="5749792" y="427634"/>
                  </a:lnTo>
                  <a:lnTo>
                    <a:pt x="0" y="427634"/>
                  </a:lnTo>
                  <a:close/>
                </a:path>
              </a:pathLst>
            </a:custGeom>
            <a:solidFill>
              <a:srgbClr val="4F9FF5">
                <a:alpha val="71765"/>
              </a:srgbClr>
            </a:solidFill>
          </p:spPr>
        </p:sp>
        <p:sp>
          <p:nvSpPr>
            <p:cNvPr name="TextBox 10" id="10"/>
            <p:cNvSpPr txBox="true"/>
            <p:nvPr/>
          </p:nvSpPr>
          <p:spPr>
            <a:xfrm>
              <a:off x="0" y="38100"/>
              <a:ext cx="5749792" cy="389534"/>
            </a:xfrm>
            <a:prstGeom prst="rect">
              <a:avLst/>
            </a:prstGeom>
          </p:spPr>
          <p:txBody>
            <a:bodyPr anchor="ctr" rtlCol="false" tIns="50800" lIns="50800" bIns="50800" rIns="50800"/>
            <a:lstStyle/>
            <a:p>
              <a:pPr algn="ctr">
                <a:lnSpc>
                  <a:spcPts val="6468"/>
                </a:lnSpc>
              </a:pPr>
              <a:r>
                <a:rPr lang="en-US" sz="6219">
                  <a:solidFill>
                    <a:srgbClr val="FEFEFE">
                      <a:alpha val="71765"/>
                    </a:srgbClr>
                  </a:solidFill>
                  <a:latin typeface="Poppins"/>
                  <a:ea typeface="Poppins"/>
                  <a:cs typeface="Poppins"/>
                  <a:sym typeface="Poppins"/>
                </a:rPr>
                <a:t>ĐÁNH GIÁ MÔ HÌNH</a:t>
              </a:r>
            </a:p>
          </p:txBody>
        </p:sp>
      </p:grpSp>
      <p:grpSp>
        <p:nvGrpSpPr>
          <p:cNvPr name="Group 11" id="11"/>
          <p:cNvGrpSpPr/>
          <p:nvPr/>
        </p:nvGrpSpPr>
        <p:grpSpPr>
          <a:xfrm rot="0">
            <a:off x="3729905" y="9404885"/>
            <a:ext cx="357065" cy="357065"/>
            <a:chOff x="0" y="0"/>
            <a:chExt cx="94042" cy="94042"/>
          </a:xfrm>
        </p:grpSpPr>
        <p:sp>
          <p:nvSpPr>
            <p:cNvPr name="Freeform 12" id="12"/>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13" id="13"/>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grpSp>
        <p:nvGrpSpPr>
          <p:cNvPr name="Group 14" id="14"/>
          <p:cNvGrpSpPr/>
          <p:nvPr/>
        </p:nvGrpSpPr>
        <p:grpSpPr>
          <a:xfrm rot="0">
            <a:off x="10999189" y="9406816"/>
            <a:ext cx="357065" cy="357065"/>
            <a:chOff x="0" y="0"/>
            <a:chExt cx="94042" cy="94042"/>
          </a:xfrm>
        </p:grpSpPr>
        <p:sp>
          <p:nvSpPr>
            <p:cNvPr name="Freeform 15" id="15"/>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16" id="16"/>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Freeform 17" id="17"/>
          <p:cNvSpPr/>
          <p:nvPr/>
        </p:nvSpPr>
        <p:spPr>
          <a:xfrm flipH="false" flipV="false" rot="0">
            <a:off x="2646434" y="3259508"/>
            <a:ext cx="14036055" cy="5842508"/>
          </a:xfrm>
          <a:custGeom>
            <a:avLst/>
            <a:gdLst/>
            <a:ahLst/>
            <a:cxnLst/>
            <a:rect r="r" b="b" t="t" l="l"/>
            <a:pathLst>
              <a:path h="5842508" w="14036055">
                <a:moveTo>
                  <a:pt x="0" y="0"/>
                </a:moveTo>
                <a:lnTo>
                  <a:pt x="14036055" y="0"/>
                </a:lnTo>
                <a:lnTo>
                  <a:pt x="14036055" y="5842508"/>
                </a:lnTo>
                <a:lnTo>
                  <a:pt x="0" y="5842508"/>
                </a:lnTo>
                <a:lnTo>
                  <a:pt x="0" y="0"/>
                </a:lnTo>
                <a:close/>
              </a:path>
            </a:pathLst>
          </a:custGeom>
          <a:blipFill>
            <a:blip r:embed="rId4"/>
            <a:stretch>
              <a:fillRect l="0" t="0" r="0" b="0"/>
            </a:stretch>
          </a:blipFill>
        </p:spPr>
      </p:sp>
      <p:sp>
        <p:nvSpPr>
          <p:cNvPr name="TextBox 18" id="18"/>
          <p:cNvSpPr txBox="true"/>
          <p:nvPr/>
        </p:nvSpPr>
        <p:spPr>
          <a:xfrm rot="0">
            <a:off x="4426597" y="9376310"/>
            <a:ext cx="3517883" cy="403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Biểu đồ Traning Loss</a:t>
            </a:r>
          </a:p>
        </p:txBody>
      </p:sp>
      <p:sp>
        <p:nvSpPr>
          <p:cNvPr name="TextBox 19" id="19"/>
          <p:cNvSpPr txBox="true"/>
          <p:nvPr/>
        </p:nvSpPr>
        <p:spPr>
          <a:xfrm rot="0">
            <a:off x="11695881" y="9378241"/>
            <a:ext cx="3789939" cy="403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Biểu đồ Validation IoU</a:t>
            </a:r>
          </a:p>
        </p:txBody>
      </p:sp>
    </p:spTree>
  </p:cSld>
  <p:clrMapOvr>
    <a:masterClrMapping/>
  </p:clrMapOvr>
  <p:transition spd="fast">
    <p:fade/>
  </p:transition>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DF0F2"/>
        </a:solidFill>
      </p:bgPr>
    </p:bg>
    <p:spTree>
      <p:nvGrpSpPr>
        <p:cNvPr id="1" name=""/>
        <p:cNvGrpSpPr/>
        <p:nvPr/>
      </p:nvGrpSpPr>
      <p:grpSpPr>
        <a:xfrm>
          <a:off x="0" y="0"/>
          <a:ext cx="0" cy="0"/>
          <a:chOff x="0" y="0"/>
          <a:chExt cx="0" cy="0"/>
        </a:xfrm>
      </p:grpSpPr>
      <p:grpSp>
        <p:nvGrpSpPr>
          <p:cNvPr name="Group 2" id="2"/>
          <p:cNvGrpSpPr/>
          <p:nvPr/>
        </p:nvGrpSpPr>
        <p:grpSpPr>
          <a:xfrm rot="0">
            <a:off x="8809085" y="2706094"/>
            <a:ext cx="357065" cy="357065"/>
            <a:chOff x="0" y="0"/>
            <a:chExt cx="94042" cy="94042"/>
          </a:xfrm>
        </p:grpSpPr>
        <p:sp>
          <p:nvSpPr>
            <p:cNvPr name="Freeform 3" id="3"/>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4" id="4"/>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Freeform 5" id="5"/>
          <p:cNvSpPr/>
          <p:nvPr/>
        </p:nvSpPr>
        <p:spPr>
          <a:xfrm flipH="false" flipV="false" rot="0">
            <a:off x="1156712" y="3696333"/>
            <a:ext cx="6866626" cy="5561967"/>
          </a:xfrm>
          <a:custGeom>
            <a:avLst/>
            <a:gdLst/>
            <a:ahLst/>
            <a:cxnLst/>
            <a:rect r="r" b="b" t="t" l="l"/>
            <a:pathLst>
              <a:path h="5561967" w="6866626">
                <a:moveTo>
                  <a:pt x="0" y="0"/>
                </a:moveTo>
                <a:lnTo>
                  <a:pt x="6866626" y="0"/>
                </a:lnTo>
                <a:lnTo>
                  <a:pt x="6866626" y="5561967"/>
                </a:lnTo>
                <a:lnTo>
                  <a:pt x="0" y="5561967"/>
                </a:lnTo>
                <a:lnTo>
                  <a:pt x="0" y="0"/>
                </a:lnTo>
                <a:close/>
              </a:path>
            </a:pathLst>
          </a:custGeom>
          <a:blipFill>
            <a:blip r:embed="rId2"/>
            <a:stretch>
              <a:fillRect l="0" t="0" r="0" b="0"/>
            </a:stretch>
          </a:blipFill>
        </p:spPr>
      </p:sp>
      <p:sp>
        <p:nvSpPr>
          <p:cNvPr name="TextBox 6" id="6"/>
          <p:cNvSpPr txBox="true"/>
          <p:nvPr/>
        </p:nvSpPr>
        <p:spPr>
          <a:xfrm rot="0">
            <a:off x="9505777" y="2677519"/>
            <a:ext cx="8004413" cy="403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Mô hình UNet chỉ hoạt động tốt một vài trường hợp</a:t>
            </a:r>
          </a:p>
        </p:txBody>
      </p:sp>
      <p:grpSp>
        <p:nvGrpSpPr>
          <p:cNvPr name="Group 7" id="7"/>
          <p:cNvGrpSpPr/>
          <p:nvPr/>
        </p:nvGrpSpPr>
        <p:grpSpPr>
          <a:xfrm rot="0">
            <a:off x="1156712" y="263272"/>
            <a:ext cx="7518118" cy="765428"/>
            <a:chOff x="0" y="0"/>
            <a:chExt cx="10024157" cy="1020571"/>
          </a:xfrm>
        </p:grpSpPr>
        <p:sp>
          <p:nvSpPr>
            <p:cNvPr name="Freeform 8" id="8"/>
            <p:cNvSpPr/>
            <p:nvPr/>
          </p:nvSpPr>
          <p:spPr>
            <a:xfrm flipH="false" flipV="false" rot="0">
              <a:off x="0" y="0"/>
              <a:ext cx="1744464" cy="1020571"/>
            </a:xfrm>
            <a:custGeom>
              <a:avLst/>
              <a:gdLst/>
              <a:ahLst/>
              <a:cxnLst/>
              <a:rect r="r" b="b" t="t" l="l"/>
              <a:pathLst>
                <a:path h="1020571" w="1744464">
                  <a:moveTo>
                    <a:pt x="0" y="0"/>
                  </a:moveTo>
                  <a:lnTo>
                    <a:pt x="1744464" y="0"/>
                  </a:lnTo>
                  <a:lnTo>
                    <a:pt x="1744464" y="1020571"/>
                  </a:lnTo>
                  <a:lnTo>
                    <a:pt x="0" y="1020571"/>
                  </a:lnTo>
                  <a:lnTo>
                    <a:pt x="0" y="0"/>
                  </a:lnTo>
                  <a:close/>
                </a:path>
              </a:pathLst>
            </a:custGeom>
            <a:blipFill>
              <a:blip r:embed="rId3"/>
              <a:stretch>
                <a:fillRect l="0" t="0" r="0" b="0"/>
              </a:stretch>
            </a:blipFill>
          </p:spPr>
        </p:sp>
        <p:sp>
          <p:nvSpPr>
            <p:cNvPr name="TextBox 9" id="9"/>
            <p:cNvSpPr txBox="true"/>
            <p:nvPr/>
          </p:nvSpPr>
          <p:spPr>
            <a:xfrm rot="0">
              <a:off x="1314589" y="37325"/>
              <a:ext cx="8709568" cy="483447"/>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grpSp>
      <p:sp>
        <p:nvSpPr>
          <p:cNvPr name="Freeform 10" id="10"/>
          <p:cNvSpPr/>
          <p:nvPr/>
        </p:nvSpPr>
        <p:spPr>
          <a:xfrm flipH="false" flipV="false" rot="0">
            <a:off x="13159637" y="-1833015"/>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8023338" y="-233956"/>
            <a:ext cx="6775868" cy="4114800"/>
          </a:xfrm>
          <a:custGeom>
            <a:avLst/>
            <a:gdLst/>
            <a:ahLst/>
            <a:cxnLst/>
            <a:rect r="r" b="b" t="t" l="l"/>
            <a:pathLst>
              <a:path h="4114800" w="6775868">
                <a:moveTo>
                  <a:pt x="0" y="0"/>
                </a:moveTo>
                <a:lnTo>
                  <a:pt x="6775869" y="0"/>
                </a:lnTo>
                <a:lnTo>
                  <a:pt x="67758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3023029" y="816901"/>
            <a:ext cx="21311029" cy="1464883"/>
            <a:chOff x="0" y="0"/>
            <a:chExt cx="28414706" cy="1953177"/>
          </a:xfrm>
        </p:grpSpPr>
        <p:grpSp>
          <p:nvGrpSpPr>
            <p:cNvPr name="Group 13" id="13"/>
            <p:cNvGrpSpPr/>
            <p:nvPr/>
          </p:nvGrpSpPr>
          <p:grpSpPr>
            <a:xfrm rot="0">
              <a:off x="0" y="0"/>
              <a:ext cx="28414706" cy="1953177"/>
              <a:chOff x="0" y="0"/>
              <a:chExt cx="5612781" cy="385813"/>
            </a:xfrm>
          </p:grpSpPr>
          <p:sp>
            <p:nvSpPr>
              <p:cNvPr name="Freeform 14" id="14"/>
              <p:cNvSpPr/>
              <p:nvPr/>
            </p:nvSpPr>
            <p:spPr>
              <a:xfrm flipH="false" flipV="false" rot="0">
                <a:off x="0" y="0"/>
                <a:ext cx="5612781" cy="385813"/>
              </a:xfrm>
              <a:custGeom>
                <a:avLst/>
                <a:gdLst/>
                <a:ahLst/>
                <a:cxnLst/>
                <a:rect r="r" b="b" t="t" l="l"/>
                <a:pathLst>
                  <a:path h="385813" w="5612781">
                    <a:moveTo>
                      <a:pt x="0" y="0"/>
                    </a:moveTo>
                    <a:lnTo>
                      <a:pt x="5612781" y="0"/>
                    </a:lnTo>
                    <a:lnTo>
                      <a:pt x="5612781" y="385813"/>
                    </a:lnTo>
                    <a:lnTo>
                      <a:pt x="0" y="385813"/>
                    </a:lnTo>
                    <a:close/>
                  </a:path>
                </a:pathLst>
              </a:custGeom>
              <a:solidFill>
                <a:srgbClr val="4F9FF5">
                  <a:alpha val="71765"/>
                </a:srgbClr>
              </a:solidFill>
            </p:spPr>
          </p:sp>
          <p:sp>
            <p:nvSpPr>
              <p:cNvPr name="TextBox 15" id="15"/>
              <p:cNvSpPr txBox="true"/>
              <p:nvPr/>
            </p:nvSpPr>
            <p:spPr>
              <a:xfrm>
                <a:off x="0" y="28575"/>
                <a:ext cx="5612781" cy="357238"/>
              </a:xfrm>
              <a:prstGeom prst="rect">
                <a:avLst/>
              </a:prstGeom>
            </p:spPr>
            <p:txBody>
              <a:bodyPr anchor="ctr" rtlCol="false" tIns="50800" lIns="50800" bIns="50800" rIns="50800"/>
              <a:lstStyle/>
              <a:p>
                <a:pPr algn="ctr">
                  <a:lnSpc>
                    <a:spcPts val="2661"/>
                  </a:lnSpc>
                </a:pPr>
              </a:p>
            </p:txBody>
          </p:sp>
        </p:grpSp>
        <p:sp>
          <p:nvSpPr>
            <p:cNvPr name="TextBox 16" id="16"/>
            <p:cNvSpPr txBox="true"/>
            <p:nvPr/>
          </p:nvSpPr>
          <p:spPr>
            <a:xfrm rot="0">
              <a:off x="14207353" y="378180"/>
              <a:ext cx="13427312" cy="1289337"/>
            </a:xfrm>
            <a:prstGeom prst="rect">
              <a:avLst/>
            </a:prstGeom>
          </p:spPr>
          <p:txBody>
            <a:bodyPr anchor="t" rtlCol="false" tIns="0" lIns="0" bIns="0" rIns="0">
              <a:spAutoFit/>
            </a:bodyPr>
            <a:lstStyle/>
            <a:p>
              <a:pPr algn="ctr">
                <a:lnSpc>
                  <a:spcPts val="6470"/>
                </a:lnSpc>
                <a:spcBef>
                  <a:spcPct val="0"/>
                </a:spcBef>
              </a:pPr>
              <a:r>
                <a:rPr lang="en-US" sz="6221">
                  <a:solidFill>
                    <a:srgbClr val="F0F7FE"/>
                  </a:solidFill>
                  <a:latin typeface="Bungee"/>
                  <a:ea typeface="Bungee"/>
                  <a:cs typeface="Bungee"/>
                  <a:sym typeface="Bungee"/>
                </a:rPr>
                <a:t>Nhận xét mô hình</a:t>
              </a:r>
            </a:p>
          </p:txBody>
        </p:sp>
      </p:grpSp>
      <p:sp>
        <p:nvSpPr>
          <p:cNvPr name="TextBox 17" id="17"/>
          <p:cNvSpPr txBox="true"/>
          <p:nvPr/>
        </p:nvSpPr>
        <p:spPr>
          <a:xfrm rot="0">
            <a:off x="8674830" y="3395069"/>
            <a:ext cx="8969614" cy="2006600"/>
          </a:xfrm>
          <a:prstGeom prst="rect">
            <a:avLst/>
          </a:prstGeom>
        </p:spPr>
        <p:txBody>
          <a:bodyPr anchor="t" rtlCol="false" tIns="0" lIns="0" bIns="0" rIns="0">
            <a:spAutoFit/>
          </a:bodyPr>
          <a:lstStyle/>
          <a:p>
            <a:pPr algn="l" marL="539749" indent="-269875" lvl="1">
              <a:lnSpc>
                <a:spcPts val="3999"/>
              </a:lnSpc>
              <a:buFont typeface="Arial"/>
              <a:buChar char="•"/>
            </a:pPr>
            <a:r>
              <a:rPr lang="en-US" sz="2499">
                <a:solidFill>
                  <a:srgbClr val="000000"/>
                </a:solidFill>
                <a:latin typeface="Poppins"/>
                <a:ea typeface="Poppins"/>
                <a:cs typeface="Poppins"/>
                <a:sym typeface="Poppins"/>
              </a:rPr>
              <a:t>Ảnh chỉ chứa biển báo mà không có các vật thể khác</a:t>
            </a:r>
          </a:p>
          <a:p>
            <a:pPr algn="l" marL="539749" indent="-269875" lvl="1">
              <a:lnSpc>
                <a:spcPts val="3999"/>
              </a:lnSpc>
              <a:buFont typeface="Arial"/>
              <a:buChar char="•"/>
            </a:pPr>
            <a:r>
              <a:rPr lang="en-US" sz="2499">
                <a:solidFill>
                  <a:srgbClr val="000000"/>
                </a:solidFill>
                <a:latin typeface="Poppins"/>
                <a:ea typeface="Poppins"/>
                <a:cs typeface="Poppins"/>
                <a:sym typeface="Poppins"/>
              </a:rPr>
              <a:t>Ảnh chứa biển báo không quá xa và không bị mờ hoặc ảnh hưởng bởi các tác nhân gây nhiễu</a:t>
            </a:r>
          </a:p>
          <a:p>
            <a:pPr algn="l">
              <a:lnSpc>
                <a:spcPts val="3999"/>
              </a:lnSpc>
            </a:pPr>
          </a:p>
        </p:txBody>
      </p:sp>
      <p:grpSp>
        <p:nvGrpSpPr>
          <p:cNvPr name="Group 18" id="18"/>
          <p:cNvGrpSpPr/>
          <p:nvPr/>
        </p:nvGrpSpPr>
        <p:grpSpPr>
          <a:xfrm rot="0">
            <a:off x="8870652" y="5214344"/>
            <a:ext cx="357065" cy="357065"/>
            <a:chOff x="0" y="0"/>
            <a:chExt cx="94042" cy="94042"/>
          </a:xfrm>
        </p:grpSpPr>
        <p:sp>
          <p:nvSpPr>
            <p:cNvPr name="Freeform 19" id="19"/>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20" id="20"/>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21" id="21"/>
          <p:cNvSpPr txBox="true"/>
          <p:nvPr/>
        </p:nvSpPr>
        <p:spPr>
          <a:xfrm rot="0">
            <a:off x="9567344" y="5185769"/>
            <a:ext cx="8004413" cy="403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Giải pháp</a:t>
            </a:r>
          </a:p>
        </p:txBody>
      </p:sp>
      <p:sp>
        <p:nvSpPr>
          <p:cNvPr name="TextBox 22" id="22"/>
          <p:cNvSpPr txBox="true"/>
          <p:nvPr/>
        </p:nvSpPr>
        <p:spPr>
          <a:xfrm rot="0">
            <a:off x="8674830" y="5903319"/>
            <a:ext cx="9361258" cy="2511425"/>
          </a:xfrm>
          <a:prstGeom prst="rect">
            <a:avLst/>
          </a:prstGeom>
        </p:spPr>
        <p:txBody>
          <a:bodyPr anchor="t" rtlCol="false" tIns="0" lIns="0" bIns="0" rIns="0">
            <a:spAutoFit/>
          </a:bodyPr>
          <a:lstStyle/>
          <a:p>
            <a:pPr algn="l" marL="539749" indent="-269875" lvl="1">
              <a:lnSpc>
                <a:spcPts val="3999"/>
              </a:lnSpc>
              <a:buFont typeface="Arial"/>
              <a:buChar char="•"/>
            </a:pPr>
            <a:r>
              <a:rPr lang="en-US" sz="2499">
                <a:solidFill>
                  <a:srgbClr val="000000"/>
                </a:solidFill>
                <a:latin typeface="Poppins"/>
                <a:ea typeface="Poppins"/>
                <a:cs typeface="Poppins"/>
                <a:sym typeface="Poppins"/>
              </a:rPr>
              <a:t>Thay vì sử dụng UNet để phân đoạn, nhóm đã sử dụng một vài kĩ thuật trong thị giác máy tính (Opencv).</a:t>
            </a:r>
          </a:p>
          <a:p>
            <a:pPr algn="l" marL="539749" indent="-269875" lvl="1">
              <a:lnSpc>
                <a:spcPts val="3999"/>
              </a:lnSpc>
              <a:buFont typeface="Arial"/>
              <a:buChar char="•"/>
            </a:pPr>
            <a:r>
              <a:rPr lang="en-US" sz="2499">
                <a:solidFill>
                  <a:srgbClr val="000000"/>
                </a:solidFill>
                <a:latin typeface="Poppins"/>
                <a:ea typeface="Poppins"/>
                <a:cs typeface="Poppins"/>
                <a:sym typeface="Poppins"/>
              </a:rPr>
              <a:t>Phân đoạn biển báo với background dựa trên hình dạng và ngưỡng màu.</a:t>
            </a:r>
          </a:p>
          <a:p>
            <a:pPr algn="l">
              <a:lnSpc>
                <a:spcPts val="3999"/>
              </a:lnSpc>
            </a:pPr>
          </a:p>
        </p:txBody>
      </p:sp>
      <p:grpSp>
        <p:nvGrpSpPr>
          <p:cNvPr name="Group 23" id="23"/>
          <p:cNvGrpSpPr/>
          <p:nvPr/>
        </p:nvGrpSpPr>
        <p:grpSpPr>
          <a:xfrm rot="0">
            <a:off x="8870652" y="8335962"/>
            <a:ext cx="357065" cy="357065"/>
            <a:chOff x="0" y="0"/>
            <a:chExt cx="94042" cy="94042"/>
          </a:xfrm>
        </p:grpSpPr>
        <p:sp>
          <p:nvSpPr>
            <p:cNvPr name="Freeform 24" id="24"/>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4F9FF5"/>
            </a:solidFill>
          </p:spPr>
        </p:sp>
        <p:sp>
          <p:nvSpPr>
            <p:cNvPr name="TextBox 25" id="25"/>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26" id="26"/>
          <p:cNvSpPr txBox="true"/>
          <p:nvPr/>
        </p:nvSpPr>
        <p:spPr>
          <a:xfrm rot="0">
            <a:off x="9567344" y="8307387"/>
            <a:ext cx="8004413" cy="403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Kết quả</a:t>
            </a:r>
          </a:p>
        </p:txBody>
      </p:sp>
      <p:sp>
        <p:nvSpPr>
          <p:cNvPr name="TextBox 27" id="27"/>
          <p:cNvSpPr txBox="true"/>
          <p:nvPr/>
        </p:nvSpPr>
        <p:spPr>
          <a:xfrm rot="0">
            <a:off x="8674830" y="9043987"/>
            <a:ext cx="8969614" cy="1501775"/>
          </a:xfrm>
          <a:prstGeom prst="rect">
            <a:avLst/>
          </a:prstGeom>
        </p:spPr>
        <p:txBody>
          <a:bodyPr anchor="t" rtlCol="false" tIns="0" lIns="0" bIns="0" rIns="0">
            <a:spAutoFit/>
          </a:bodyPr>
          <a:lstStyle/>
          <a:p>
            <a:pPr algn="l" marL="539749" indent="-269875" lvl="1">
              <a:lnSpc>
                <a:spcPts val="3999"/>
              </a:lnSpc>
              <a:buFont typeface="Arial"/>
              <a:buChar char="•"/>
            </a:pPr>
            <a:r>
              <a:rPr lang="en-US" sz="2499">
                <a:solidFill>
                  <a:srgbClr val="000000"/>
                </a:solidFill>
                <a:latin typeface="Poppins"/>
                <a:ea typeface="Poppins"/>
                <a:cs typeface="Poppins"/>
                <a:sym typeface="Poppins"/>
              </a:rPr>
              <a:t>Khi phân đoạn với các kĩ thuật thị giác máy tính đã cho ra kết quả rất tốt với mọi trường hợp. </a:t>
            </a:r>
          </a:p>
          <a:p>
            <a:pPr algn="l">
              <a:lnSpc>
                <a:spcPts val="3999"/>
              </a:lnSpc>
            </a:pP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15353"/>
        </a:solidFill>
      </p:bgPr>
    </p:bg>
    <p:spTree>
      <p:nvGrpSpPr>
        <p:cNvPr id="1" name=""/>
        <p:cNvGrpSpPr/>
        <p:nvPr/>
      </p:nvGrpSpPr>
      <p:grpSpPr>
        <a:xfrm>
          <a:off x="0" y="0"/>
          <a:ext cx="0" cy="0"/>
          <a:chOff x="0" y="0"/>
          <a:chExt cx="0" cy="0"/>
        </a:xfrm>
      </p:grpSpPr>
      <p:sp>
        <p:nvSpPr>
          <p:cNvPr name="TextBox 2" id="2"/>
          <p:cNvSpPr txBox="true"/>
          <p:nvPr/>
        </p:nvSpPr>
        <p:spPr>
          <a:xfrm rot="0">
            <a:off x="566723" y="4376087"/>
            <a:ext cx="9760514" cy="1482290"/>
          </a:xfrm>
          <a:prstGeom prst="rect">
            <a:avLst/>
          </a:prstGeom>
        </p:spPr>
        <p:txBody>
          <a:bodyPr anchor="t" rtlCol="false" tIns="0" lIns="0" bIns="0" rIns="0">
            <a:spAutoFit/>
          </a:bodyPr>
          <a:lstStyle/>
          <a:p>
            <a:pPr algn="l" marL="0" indent="0" lvl="0">
              <a:lnSpc>
                <a:spcPts val="10030"/>
              </a:lnSpc>
              <a:spcBef>
                <a:spcPct val="0"/>
              </a:spcBef>
            </a:pPr>
            <a:r>
              <a:rPr lang="en-US" b="true" sz="11022" spc="154">
                <a:solidFill>
                  <a:srgbClr val="F4F4F4"/>
                </a:solidFill>
                <a:latin typeface="Poppins Bold"/>
                <a:ea typeface="Poppins Bold"/>
                <a:cs typeface="Poppins Bold"/>
                <a:sym typeface="Poppins Bold"/>
              </a:rPr>
              <a:t>BÀI TOÁN</a:t>
            </a:r>
          </a:p>
        </p:txBody>
      </p:sp>
      <p:sp>
        <p:nvSpPr>
          <p:cNvPr name="TextBox 3" id="3"/>
          <p:cNvSpPr txBox="true"/>
          <p:nvPr/>
        </p:nvSpPr>
        <p:spPr>
          <a:xfrm rot="0">
            <a:off x="1542622" y="2501111"/>
            <a:ext cx="9940594" cy="1455876"/>
          </a:xfrm>
          <a:prstGeom prst="rect">
            <a:avLst/>
          </a:prstGeom>
        </p:spPr>
        <p:txBody>
          <a:bodyPr anchor="t" rtlCol="false" tIns="0" lIns="0" bIns="0" rIns="0">
            <a:spAutoFit/>
          </a:bodyPr>
          <a:lstStyle/>
          <a:p>
            <a:pPr algn="l" marL="0" indent="0" lvl="0">
              <a:lnSpc>
                <a:spcPts val="9848"/>
              </a:lnSpc>
              <a:spcBef>
                <a:spcPct val="0"/>
              </a:spcBef>
            </a:pPr>
            <a:r>
              <a:rPr lang="en-US" b="true" sz="10822" spc="151">
                <a:solidFill>
                  <a:srgbClr val="E4E8EE"/>
                </a:solidFill>
                <a:latin typeface="Poppins Bold"/>
                <a:ea typeface="Poppins Bold"/>
                <a:cs typeface="Poppins Bold"/>
                <a:sym typeface="Poppins Bold"/>
              </a:rPr>
              <a:t>PHÁT BIỂU</a:t>
            </a:r>
          </a:p>
        </p:txBody>
      </p:sp>
      <p:grpSp>
        <p:nvGrpSpPr>
          <p:cNvPr name="Group 4" id="4"/>
          <p:cNvGrpSpPr/>
          <p:nvPr/>
        </p:nvGrpSpPr>
        <p:grpSpPr>
          <a:xfrm rot="0">
            <a:off x="13873991" y="-192511"/>
            <a:ext cx="4530807" cy="10717674"/>
            <a:chOff x="0" y="0"/>
            <a:chExt cx="2218628" cy="5248189"/>
          </a:xfrm>
        </p:grpSpPr>
        <p:sp>
          <p:nvSpPr>
            <p:cNvPr name="Freeform 5" id="5"/>
            <p:cNvSpPr/>
            <p:nvPr/>
          </p:nvSpPr>
          <p:spPr>
            <a:xfrm flipH="false" flipV="false" rot="0">
              <a:off x="0" y="0"/>
              <a:ext cx="2218628" cy="5248189"/>
            </a:xfrm>
            <a:custGeom>
              <a:avLst/>
              <a:gdLst/>
              <a:ahLst/>
              <a:cxnLst/>
              <a:rect r="r" b="b" t="t" l="l"/>
              <a:pathLst>
                <a:path h="5248189" w="2218628">
                  <a:moveTo>
                    <a:pt x="0" y="0"/>
                  </a:moveTo>
                  <a:lnTo>
                    <a:pt x="2218628" y="0"/>
                  </a:lnTo>
                  <a:lnTo>
                    <a:pt x="2218628" y="5248189"/>
                  </a:lnTo>
                  <a:lnTo>
                    <a:pt x="0" y="5248189"/>
                  </a:lnTo>
                  <a:close/>
                </a:path>
              </a:pathLst>
            </a:custGeom>
            <a:solidFill>
              <a:srgbClr val="EDF0F2"/>
            </a:solidFill>
          </p:spPr>
        </p:sp>
        <p:sp>
          <p:nvSpPr>
            <p:cNvPr name="TextBox 6" id="6"/>
            <p:cNvSpPr txBox="true"/>
            <p:nvPr/>
          </p:nvSpPr>
          <p:spPr>
            <a:xfrm>
              <a:off x="0" y="-38100"/>
              <a:ext cx="2218628" cy="5286289"/>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0653280" y="1028700"/>
            <a:ext cx="6606020" cy="8229600"/>
            <a:chOff x="0" y="0"/>
            <a:chExt cx="8808027" cy="10972800"/>
          </a:xfrm>
        </p:grpSpPr>
        <p:pic>
          <p:nvPicPr>
            <p:cNvPr name="Picture 8" id="8"/>
            <p:cNvPicPr>
              <a:picLocks noChangeAspect="true"/>
            </p:cNvPicPr>
            <p:nvPr/>
          </p:nvPicPr>
          <p:blipFill>
            <a:blip r:embed="rId2"/>
            <a:srcRect l="23259" t="0" r="23259" b="0"/>
            <a:stretch>
              <a:fillRect/>
            </a:stretch>
          </p:blipFill>
          <p:spPr>
            <a:xfrm flipH="false" flipV="false">
              <a:off x="0" y="0"/>
              <a:ext cx="8808027" cy="10972800"/>
            </a:xfrm>
            <a:prstGeom prst="rect">
              <a:avLst/>
            </a:prstGeom>
          </p:spPr>
        </p:pic>
      </p:grpSp>
      <p:grpSp>
        <p:nvGrpSpPr>
          <p:cNvPr name="Group 9" id="9"/>
          <p:cNvGrpSpPr/>
          <p:nvPr/>
        </p:nvGrpSpPr>
        <p:grpSpPr>
          <a:xfrm rot="0">
            <a:off x="1848094" y="7523562"/>
            <a:ext cx="3678387" cy="783197"/>
            <a:chOff x="0" y="0"/>
            <a:chExt cx="1293739" cy="275461"/>
          </a:xfrm>
        </p:grpSpPr>
        <p:sp>
          <p:nvSpPr>
            <p:cNvPr name="Freeform 10" id="10"/>
            <p:cNvSpPr/>
            <p:nvPr/>
          </p:nvSpPr>
          <p:spPr>
            <a:xfrm flipH="false" flipV="false" rot="0">
              <a:off x="0" y="0"/>
              <a:ext cx="1293739" cy="275461"/>
            </a:xfrm>
            <a:custGeom>
              <a:avLst/>
              <a:gdLst/>
              <a:ahLst/>
              <a:cxnLst/>
              <a:rect r="r" b="b" t="t" l="l"/>
              <a:pathLst>
                <a:path h="275461" w="1293739">
                  <a:moveTo>
                    <a:pt x="0" y="0"/>
                  </a:moveTo>
                  <a:lnTo>
                    <a:pt x="1293739" y="0"/>
                  </a:lnTo>
                  <a:lnTo>
                    <a:pt x="1293739" y="275461"/>
                  </a:lnTo>
                  <a:lnTo>
                    <a:pt x="0" y="275461"/>
                  </a:lnTo>
                  <a:close/>
                </a:path>
              </a:pathLst>
            </a:custGeom>
            <a:solidFill>
              <a:srgbClr val="000000">
                <a:alpha val="0"/>
              </a:srgbClr>
            </a:solidFill>
            <a:ln w="19050" cap="sq">
              <a:solidFill>
                <a:srgbClr val="E4E8EE"/>
              </a:solidFill>
              <a:prstDash val="solid"/>
              <a:miter/>
            </a:ln>
          </p:spPr>
        </p:sp>
        <p:sp>
          <p:nvSpPr>
            <p:cNvPr name="TextBox 11" id="11"/>
            <p:cNvSpPr txBox="true"/>
            <p:nvPr/>
          </p:nvSpPr>
          <p:spPr>
            <a:xfrm>
              <a:off x="0" y="-38100"/>
              <a:ext cx="1293739" cy="313561"/>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4737868" y="7658907"/>
            <a:ext cx="515527" cy="512506"/>
            <a:chOff x="0" y="0"/>
            <a:chExt cx="277085" cy="275461"/>
          </a:xfrm>
        </p:grpSpPr>
        <p:sp>
          <p:nvSpPr>
            <p:cNvPr name="Freeform 13" id="13"/>
            <p:cNvSpPr/>
            <p:nvPr/>
          </p:nvSpPr>
          <p:spPr>
            <a:xfrm flipH="false" flipV="false" rot="0">
              <a:off x="0" y="0"/>
              <a:ext cx="277085" cy="275461"/>
            </a:xfrm>
            <a:custGeom>
              <a:avLst/>
              <a:gdLst/>
              <a:ahLst/>
              <a:cxnLst/>
              <a:rect r="r" b="b" t="t" l="l"/>
              <a:pathLst>
                <a:path h="275461" w="277085">
                  <a:moveTo>
                    <a:pt x="0" y="0"/>
                  </a:moveTo>
                  <a:lnTo>
                    <a:pt x="277085" y="0"/>
                  </a:lnTo>
                  <a:lnTo>
                    <a:pt x="277085" y="275461"/>
                  </a:lnTo>
                  <a:lnTo>
                    <a:pt x="0" y="275461"/>
                  </a:lnTo>
                  <a:close/>
                </a:path>
              </a:pathLst>
            </a:custGeom>
            <a:solidFill>
              <a:srgbClr val="C5CCC6"/>
            </a:solidFill>
          </p:spPr>
        </p:sp>
        <p:sp>
          <p:nvSpPr>
            <p:cNvPr name="TextBox 14" id="14"/>
            <p:cNvSpPr txBox="true"/>
            <p:nvPr/>
          </p:nvSpPr>
          <p:spPr>
            <a:xfrm>
              <a:off x="0" y="-38100"/>
              <a:ext cx="277085" cy="313561"/>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4904981" y="7823129"/>
            <a:ext cx="181301" cy="184062"/>
          </a:xfrm>
          <a:custGeom>
            <a:avLst/>
            <a:gdLst/>
            <a:ahLst/>
            <a:cxnLst/>
            <a:rect r="r" b="b" t="t" l="l"/>
            <a:pathLst>
              <a:path h="184062" w="181301">
                <a:moveTo>
                  <a:pt x="0" y="0"/>
                </a:moveTo>
                <a:lnTo>
                  <a:pt x="181301" y="0"/>
                </a:lnTo>
                <a:lnTo>
                  <a:pt x="181301" y="184062"/>
                </a:lnTo>
                <a:lnTo>
                  <a:pt x="0" y="184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2209348" y="7736890"/>
            <a:ext cx="2272107" cy="308616"/>
          </a:xfrm>
          <a:prstGeom prst="rect">
            <a:avLst/>
          </a:prstGeom>
        </p:spPr>
        <p:txBody>
          <a:bodyPr anchor="t" rtlCol="false" tIns="0" lIns="0" bIns="0" rIns="0">
            <a:spAutoFit/>
          </a:bodyPr>
          <a:lstStyle/>
          <a:p>
            <a:pPr algn="l">
              <a:lnSpc>
                <a:spcPts val="2414"/>
              </a:lnSpc>
              <a:spcBef>
                <a:spcPct val="0"/>
              </a:spcBef>
            </a:pPr>
            <a:r>
              <a:rPr lang="en-US" b="true" sz="1724" spc="24">
                <a:solidFill>
                  <a:srgbClr val="FFFFFF"/>
                </a:solidFill>
                <a:latin typeface="Poppins Semi-Bold"/>
                <a:ea typeface="Poppins Semi-Bold"/>
                <a:cs typeface="Poppins Semi-Bold"/>
                <a:sym typeface="Poppins Semi-Bold"/>
              </a:rPr>
              <a:t>Tìm hiểu ngay</a:t>
            </a:r>
          </a:p>
        </p:txBody>
      </p:sp>
      <p:grpSp>
        <p:nvGrpSpPr>
          <p:cNvPr name="Group 17" id="17"/>
          <p:cNvGrpSpPr/>
          <p:nvPr/>
        </p:nvGrpSpPr>
        <p:grpSpPr>
          <a:xfrm rot="0">
            <a:off x="9823343" y="6646886"/>
            <a:ext cx="1659873" cy="165987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4E8EE"/>
            </a:solidFill>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616199" y="1238604"/>
            <a:ext cx="7518118" cy="765428"/>
            <a:chOff x="0" y="0"/>
            <a:chExt cx="10024157" cy="1020571"/>
          </a:xfrm>
        </p:grpSpPr>
        <p:sp>
          <p:nvSpPr>
            <p:cNvPr name="Freeform 21" id="21"/>
            <p:cNvSpPr/>
            <p:nvPr/>
          </p:nvSpPr>
          <p:spPr>
            <a:xfrm flipH="false" flipV="false" rot="0">
              <a:off x="0" y="0"/>
              <a:ext cx="1744464" cy="1020571"/>
            </a:xfrm>
            <a:custGeom>
              <a:avLst/>
              <a:gdLst/>
              <a:ahLst/>
              <a:cxnLst/>
              <a:rect r="r" b="b" t="t" l="l"/>
              <a:pathLst>
                <a:path h="1020571" w="1744464">
                  <a:moveTo>
                    <a:pt x="0" y="0"/>
                  </a:moveTo>
                  <a:lnTo>
                    <a:pt x="1744464" y="0"/>
                  </a:lnTo>
                  <a:lnTo>
                    <a:pt x="1744464" y="1020571"/>
                  </a:lnTo>
                  <a:lnTo>
                    <a:pt x="0" y="1020571"/>
                  </a:lnTo>
                  <a:lnTo>
                    <a:pt x="0" y="0"/>
                  </a:lnTo>
                  <a:close/>
                </a:path>
              </a:pathLst>
            </a:custGeom>
            <a:blipFill>
              <a:blip r:embed="rId5"/>
              <a:stretch>
                <a:fillRect l="0" t="0" r="0" b="0"/>
              </a:stretch>
            </a:blipFill>
          </p:spPr>
        </p:sp>
        <p:sp>
          <p:nvSpPr>
            <p:cNvPr name="TextBox 22" id="22"/>
            <p:cNvSpPr txBox="true"/>
            <p:nvPr/>
          </p:nvSpPr>
          <p:spPr>
            <a:xfrm rot="0">
              <a:off x="1314589" y="37325"/>
              <a:ext cx="8709568" cy="966047"/>
            </a:xfrm>
            <a:prstGeom prst="rect">
              <a:avLst/>
            </a:prstGeom>
          </p:spPr>
          <p:txBody>
            <a:bodyPr anchor="t" rtlCol="false" tIns="0" lIns="0" bIns="0" rIns="0">
              <a:spAutoFit/>
            </a:bodyPr>
            <a:lstStyle/>
            <a:p>
              <a:pPr algn="l">
                <a:lnSpc>
                  <a:spcPts val="2859"/>
                </a:lnSpc>
              </a:pPr>
              <a:r>
                <a:rPr lang="en-US" sz="2199" b="true">
                  <a:solidFill>
                    <a:srgbClr val="E4E8EE"/>
                  </a:solidFill>
                  <a:latin typeface="Poppins Bold"/>
                  <a:ea typeface="Poppins Bold"/>
                  <a:cs typeface="Poppins Bold"/>
                  <a:sym typeface="Poppins Bold"/>
                </a:rPr>
                <a:t>DEEP LEARNING</a:t>
              </a:r>
            </a:p>
            <a:p>
              <a:pPr algn="l" marL="0" indent="0" lvl="1">
                <a:lnSpc>
                  <a:spcPts val="2859"/>
                </a:lnSpc>
                <a:spcBef>
                  <a:spcPct val="0"/>
                </a:spcBef>
              </a:pPr>
            </a:p>
          </p:txBody>
        </p:sp>
      </p:grpSp>
      <p:sp>
        <p:nvSpPr>
          <p:cNvPr name="Freeform 23" id="23"/>
          <p:cNvSpPr/>
          <p:nvPr/>
        </p:nvSpPr>
        <p:spPr>
          <a:xfrm flipH="false" flipV="false" rot="0">
            <a:off x="8644894" y="6087634"/>
            <a:ext cx="4016771" cy="2778375"/>
          </a:xfrm>
          <a:custGeom>
            <a:avLst/>
            <a:gdLst/>
            <a:ahLst/>
            <a:cxnLst/>
            <a:rect r="r" b="b" t="t" l="l"/>
            <a:pathLst>
              <a:path h="2778375" w="4016771">
                <a:moveTo>
                  <a:pt x="0" y="0"/>
                </a:moveTo>
                <a:lnTo>
                  <a:pt x="4016771" y="0"/>
                </a:lnTo>
                <a:lnTo>
                  <a:pt x="4016771" y="2778375"/>
                </a:lnTo>
                <a:lnTo>
                  <a:pt x="0" y="2778375"/>
                </a:lnTo>
                <a:lnTo>
                  <a:pt x="0" y="0"/>
                </a:lnTo>
                <a:close/>
              </a:path>
            </a:pathLst>
          </a:custGeom>
          <a:blipFill>
            <a:blip r:embed="rId6"/>
            <a:stretch>
              <a:fillRect l="0" t="0" r="0" b="-29820"/>
            </a:stretch>
          </a:blipFill>
        </p:spPr>
      </p:sp>
    </p:spTree>
  </p:cSld>
  <p:clrMapOvr>
    <a:masterClrMapping/>
  </p:clrMapOvr>
  <p:transition spd="fast">
    <p:fade/>
  </p:transition>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D15353"/>
        </a:solidFill>
      </p:bgPr>
    </p:bg>
    <p:spTree>
      <p:nvGrpSpPr>
        <p:cNvPr id="1" name=""/>
        <p:cNvGrpSpPr/>
        <p:nvPr/>
      </p:nvGrpSpPr>
      <p:grpSpPr>
        <a:xfrm>
          <a:off x="0" y="0"/>
          <a:ext cx="0" cy="0"/>
          <a:chOff x="0" y="0"/>
          <a:chExt cx="0" cy="0"/>
        </a:xfrm>
      </p:grpSpPr>
      <p:sp>
        <p:nvSpPr>
          <p:cNvPr name="TextBox 2" id="2"/>
          <p:cNvSpPr txBox="true"/>
          <p:nvPr/>
        </p:nvSpPr>
        <p:spPr>
          <a:xfrm rot="0">
            <a:off x="566723" y="4376087"/>
            <a:ext cx="9760514" cy="1482290"/>
          </a:xfrm>
          <a:prstGeom prst="rect">
            <a:avLst/>
          </a:prstGeom>
        </p:spPr>
        <p:txBody>
          <a:bodyPr anchor="t" rtlCol="false" tIns="0" lIns="0" bIns="0" rIns="0">
            <a:spAutoFit/>
          </a:bodyPr>
          <a:lstStyle/>
          <a:p>
            <a:pPr algn="l" marL="0" indent="0" lvl="0">
              <a:lnSpc>
                <a:spcPts val="10030"/>
              </a:lnSpc>
              <a:spcBef>
                <a:spcPct val="0"/>
              </a:spcBef>
            </a:pPr>
            <a:r>
              <a:rPr lang="en-US" b="true" sz="11022" spc="154">
                <a:solidFill>
                  <a:srgbClr val="F4F4F4"/>
                </a:solidFill>
                <a:latin typeface="Poppins Bold"/>
                <a:ea typeface="Poppins Bold"/>
                <a:cs typeface="Poppins Bold"/>
                <a:sym typeface="Poppins Bold"/>
              </a:rPr>
              <a:t>MÔ HÌNH</a:t>
            </a:r>
          </a:p>
        </p:txBody>
      </p:sp>
      <p:sp>
        <p:nvSpPr>
          <p:cNvPr name="TextBox 3" id="3"/>
          <p:cNvSpPr txBox="true"/>
          <p:nvPr/>
        </p:nvSpPr>
        <p:spPr>
          <a:xfrm rot="0">
            <a:off x="355637" y="2615411"/>
            <a:ext cx="9940594" cy="1455876"/>
          </a:xfrm>
          <a:prstGeom prst="rect">
            <a:avLst/>
          </a:prstGeom>
        </p:spPr>
        <p:txBody>
          <a:bodyPr anchor="t" rtlCol="false" tIns="0" lIns="0" bIns="0" rIns="0">
            <a:spAutoFit/>
          </a:bodyPr>
          <a:lstStyle/>
          <a:p>
            <a:pPr algn="l" marL="0" indent="0" lvl="0">
              <a:lnSpc>
                <a:spcPts val="9848"/>
              </a:lnSpc>
              <a:spcBef>
                <a:spcPct val="0"/>
              </a:spcBef>
            </a:pPr>
            <a:r>
              <a:rPr lang="en-US" b="true" sz="10822" spc="151">
                <a:solidFill>
                  <a:srgbClr val="E4E8EE"/>
                </a:solidFill>
                <a:latin typeface="Poppins Bold"/>
                <a:ea typeface="Poppins Bold"/>
                <a:cs typeface="Poppins Bold"/>
                <a:sym typeface="Poppins Bold"/>
              </a:rPr>
              <a:t>TRIỂN KHAI </a:t>
            </a:r>
          </a:p>
        </p:txBody>
      </p:sp>
      <p:grpSp>
        <p:nvGrpSpPr>
          <p:cNvPr name="Group 4" id="4"/>
          <p:cNvGrpSpPr/>
          <p:nvPr/>
        </p:nvGrpSpPr>
        <p:grpSpPr>
          <a:xfrm rot="0">
            <a:off x="13873991" y="-192511"/>
            <a:ext cx="4530807" cy="10717674"/>
            <a:chOff x="0" y="0"/>
            <a:chExt cx="2218628" cy="5248189"/>
          </a:xfrm>
        </p:grpSpPr>
        <p:sp>
          <p:nvSpPr>
            <p:cNvPr name="Freeform 5" id="5"/>
            <p:cNvSpPr/>
            <p:nvPr/>
          </p:nvSpPr>
          <p:spPr>
            <a:xfrm flipH="false" flipV="false" rot="0">
              <a:off x="0" y="0"/>
              <a:ext cx="2218628" cy="5248189"/>
            </a:xfrm>
            <a:custGeom>
              <a:avLst/>
              <a:gdLst/>
              <a:ahLst/>
              <a:cxnLst/>
              <a:rect r="r" b="b" t="t" l="l"/>
              <a:pathLst>
                <a:path h="5248189" w="2218628">
                  <a:moveTo>
                    <a:pt x="0" y="0"/>
                  </a:moveTo>
                  <a:lnTo>
                    <a:pt x="2218628" y="0"/>
                  </a:lnTo>
                  <a:lnTo>
                    <a:pt x="2218628" y="5248189"/>
                  </a:lnTo>
                  <a:lnTo>
                    <a:pt x="0" y="5248189"/>
                  </a:lnTo>
                  <a:close/>
                </a:path>
              </a:pathLst>
            </a:custGeom>
            <a:solidFill>
              <a:srgbClr val="EDF0F2"/>
            </a:solidFill>
          </p:spPr>
        </p:sp>
        <p:sp>
          <p:nvSpPr>
            <p:cNvPr name="TextBox 6" id="6"/>
            <p:cNvSpPr txBox="true"/>
            <p:nvPr/>
          </p:nvSpPr>
          <p:spPr>
            <a:xfrm>
              <a:off x="0" y="-38100"/>
              <a:ext cx="2218628" cy="5286289"/>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0653280" y="1028700"/>
            <a:ext cx="6606020" cy="8229600"/>
            <a:chOff x="0" y="0"/>
            <a:chExt cx="8808027" cy="10972800"/>
          </a:xfrm>
        </p:grpSpPr>
        <p:pic>
          <p:nvPicPr>
            <p:cNvPr name="Picture 8" id="8"/>
            <p:cNvPicPr>
              <a:picLocks noChangeAspect="true"/>
            </p:cNvPicPr>
            <p:nvPr/>
          </p:nvPicPr>
          <p:blipFill>
            <a:blip r:embed="rId2"/>
            <a:srcRect l="23259" t="0" r="23259" b="0"/>
            <a:stretch>
              <a:fillRect/>
            </a:stretch>
          </p:blipFill>
          <p:spPr>
            <a:xfrm flipH="false" flipV="false">
              <a:off x="0" y="0"/>
              <a:ext cx="8808027" cy="10972800"/>
            </a:xfrm>
            <a:prstGeom prst="rect">
              <a:avLst/>
            </a:prstGeom>
          </p:spPr>
        </p:pic>
      </p:grpSp>
      <p:grpSp>
        <p:nvGrpSpPr>
          <p:cNvPr name="Group 9" id="9"/>
          <p:cNvGrpSpPr/>
          <p:nvPr/>
        </p:nvGrpSpPr>
        <p:grpSpPr>
          <a:xfrm rot="0">
            <a:off x="1848094" y="7523562"/>
            <a:ext cx="3678387" cy="783197"/>
            <a:chOff x="0" y="0"/>
            <a:chExt cx="1293739" cy="275461"/>
          </a:xfrm>
        </p:grpSpPr>
        <p:sp>
          <p:nvSpPr>
            <p:cNvPr name="Freeform 10" id="10"/>
            <p:cNvSpPr/>
            <p:nvPr/>
          </p:nvSpPr>
          <p:spPr>
            <a:xfrm flipH="false" flipV="false" rot="0">
              <a:off x="0" y="0"/>
              <a:ext cx="1293739" cy="275461"/>
            </a:xfrm>
            <a:custGeom>
              <a:avLst/>
              <a:gdLst/>
              <a:ahLst/>
              <a:cxnLst/>
              <a:rect r="r" b="b" t="t" l="l"/>
              <a:pathLst>
                <a:path h="275461" w="1293739">
                  <a:moveTo>
                    <a:pt x="0" y="0"/>
                  </a:moveTo>
                  <a:lnTo>
                    <a:pt x="1293739" y="0"/>
                  </a:lnTo>
                  <a:lnTo>
                    <a:pt x="1293739" y="275461"/>
                  </a:lnTo>
                  <a:lnTo>
                    <a:pt x="0" y="275461"/>
                  </a:lnTo>
                  <a:close/>
                </a:path>
              </a:pathLst>
            </a:custGeom>
            <a:solidFill>
              <a:srgbClr val="000000">
                <a:alpha val="0"/>
              </a:srgbClr>
            </a:solidFill>
            <a:ln w="19050" cap="sq">
              <a:solidFill>
                <a:srgbClr val="E4E8EE"/>
              </a:solidFill>
              <a:prstDash val="solid"/>
              <a:miter/>
            </a:ln>
          </p:spPr>
        </p:sp>
        <p:sp>
          <p:nvSpPr>
            <p:cNvPr name="TextBox 11" id="11"/>
            <p:cNvSpPr txBox="true"/>
            <p:nvPr/>
          </p:nvSpPr>
          <p:spPr>
            <a:xfrm>
              <a:off x="0" y="-38100"/>
              <a:ext cx="1293739" cy="313561"/>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4737868" y="7658907"/>
            <a:ext cx="515527" cy="512506"/>
            <a:chOff x="0" y="0"/>
            <a:chExt cx="277085" cy="275461"/>
          </a:xfrm>
        </p:grpSpPr>
        <p:sp>
          <p:nvSpPr>
            <p:cNvPr name="Freeform 13" id="13"/>
            <p:cNvSpPr/>
            <p:nvPr/>
          </p:nvSpPr>
          <p:spPr>
            <a:xfrm flipH="false" flipV="false" rot="0">
              <a:off x="0" y="0"/>
              <a:ext cx="277085" cy="275461"/>
            </a:xfrm>
            <a:custGeom>
              <a:avLst/>
              <a:gdLst/>
              <a:ahLst/>
              <a:cxnLst/>
              <a:rect r="r" b="b" t="t" l="l"/>
              <a:pathLst>
                <a:path h="275461" w="277085">
                  <a:moveTo>
                    <a:pt x="0" y="0"/>
                  </a:moveTo>
                  <a:lnTo>
                    <a:pt x="277085" y="0"/>
                  </a:lnTo>
                  <a:lnTo>
                    <a:pt x="277085" y="275461"/>
                  </a:lnTo>
                  <a:lnTo>
                    <a:pt x="0" y="275461"/>
                  </a:lnTo>
                  <a:close/>
                </a:path>
              </a:pathLst>
            </a:custGeom>
            <a:solidFill>
              <a:srgbClr val="C5CCC6"/>
            </a:solidFill>
          </p:spPr>
        </p:sp>
        <p:sp>
          <p:nvSpPr>
            <p:cNvPr name="TextBox 14" id="14"/>
            <p:cNvSpPr txBox="true"/>
            <p:nvPr/>
          </p:nvSpPr>
          <p:spPr>
            <a:xfrm>
              <a:off x="0" y="-38100"/>
              <a:ext cx="277085" cy="313561"/>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4904981" y="7823129"/>
            <a:ext cx="181301" cy="184062"/>
          </a:xfrm>
          <a:custGeom>
            <a:avLst/>
            <a:gdLst/>
            <a:ahLst/>
            <a:cxnLst/>
            <a:rect r="r" b="b" t="t" l="l"/>
            <a:pathLst>
              <a:path h="184062" w="181301">
                <a:moveTo>
                  <a:pt x="0" y="0"/>
                </a:moveTo>
                <a:lnTo>
                  <a:pt x="181301" y="0"/>
                </a:lnTo>
                <a:lnTo>
                  <a:pt x="181301" y="184062"/>
                </a:lnTo>
                <a:lnTo>
                  <a:pt x="0" y="184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2209348" y="7736890"/>
            <a:ext cx="2272107" cy="308616"/>
          </a:xfrm>
          <a:prstGeom prst="rect">
            <a:avLst/>
          </a:prstGeom>
        </p:spPr>
        <p:txBody>
          <a:bodyPr anchor="t" rtlCol="false" tIns="0" lIns="0" bIns="0" rIns="0">
            <a:spAutoFit/>
          </a:bodyPr>
          <a:lstStyle/>
          <a:p>
            <a:pPr algn="l">
              <a:lnSpc>
                <a:spcPts val="2414"/>
              </a:lnSpc>
              <a:spcBef>
                <a:spcPct val="0"/>
              </a:spcBef>
            </a:pPr>
            <a:r>
              <a:rPr lang="en-US" b="true" sz="1724" spc="24">
                <a:solidFill>
                  <a:srgbClr val="FFFFFF"/>
                </a:solidFill>
                <a:latin typeface="Poppins Semi-Bold"/>
                <a:ea typeface="Poppins Semi-Bold"/>
                <a:cs typeface="Poppins Semi-Bold"/>
                <a:sym typeface="Poppins Semi-Bold"/>
              </a:rPr>
              <a:t>Tìm hiểu ngay</a:t>
            </a:r>
          </a:p>
        </p:txBody>
      </p:sp>
      <p:grpSp>
        <p:nvGrpSpPr>
          <p:cNvPr name="Group 17" id="17"/>
          <p:cNvGrpSpPr/>
          <p:nvPr/>
        </p:nvGrpSpPr>
        <p:grpSpPr>
          <a:xfrm rot="0">
            <a:off x="9823343" y="6646886"/>
            <a:ext cx="1659873" cy="165987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4E8EE"/>
            </a:solidFill>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616199" y="1238604"/>
            <a:ext cx="7518118" cy="765428"/>
            <a:chOff x="0" y="0"/>
            <a:chExt cx="10024157" cy="1020571"/>
          </a:xfrm>
        </p:grpSpPr>
        <p:sp>
          <p:nvSpPr>
            <p:cNvPr name="Freeform 21" id="21"/>
            <p:cNvSpPr/>
            <p:nvPr/>
          </p:nvSpPr>
          <p:spPr>
            <a:xfrm flipH="false" flipV="false" rot="0">
              <a:off x="0" y="0"/>
              <a:ext cx="1744464" cy="1020571"/>
            </a:xfrm>
            <a:custGeom>
              <a:avLst/>
              <a:gdLst/>
              <a:ahLst/>
              <a:cxnLst/>
              <a:rect r="r" b="b" t="t" l="l"/>
              <a:pathLst>
                <a:path h="1020571" w="1744464">
                  <a:moveTo>
                    <a:pt x="0" y="0"/>
                  </a:moveTo>
                  <a:lnTo>
                    <a:pt x="1744464" y="0"/>
                  </a:lnTo>
                  <a:lnTo>
                    <a:pt x="1744464" y="1020571"/>
                  </a:lnTo>
                  <a:lnTo>
                    <a:pt x="0" y="1020571"/>
                  </a:lnTo>
                  <a:lnTo>
                    <a:pt x="0" y="0"/>
                  </a:lnTo>
                  <a:close/>
                </a:path>
              </a:pathLst>
            </a:custGeom>
            <a:blipFill>
              <a:blip r:embed="rId5"/>
              <a:stretch>
                <a:fillRect l="0" t="0" r="0" b="0"/>
              </a:stretch>
            </a:blipFill>
          </p:spPr>
        </p:sp>
        <p:sp>
          <p:nvSpPr>
            <p:cNvPr name="TextBox 22" id="22"/>
            <p:cNvSpPr txBox="true"/>
            <p:nvPr/>
          </p:nvSpPr>
          <p:spPr>
            <a:xfrm rot="0">
              <a:off x="1314589" y="37325"/>
              <a:ext cx="8709568" cy="483447"/>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E4E8EE"/>
                  </a:solidFill>
                  <a:latin typeface="Poppins Bold"/>
                  <a:ea typeface="Poppins Bold"/>
                  <a:cs typeface="Poppins Bold"/>
                  <a:sym typeface="Poppins Bold"/>
                </a:rPr>
                <a:t>DEEP LEARNING</a:t>
              </a:r>
            </a:p>
          </p:txBody>
        </p:sp>
      </p:grpSp>
      <p:sp>
        <p:nvSpPr>
          <p:cNvPr name="Freeform 23" id="23"/>
          <p:cNvSpPr/>
          <p:nvPr/>
        </p:nvSpPr>
        <p:spPr>
          <a:xfrm flipH="false" flipV="false" rot="0">
            <a:off x="8644894" y="6087634"/>
            <a:ext cx="4016771" cy="2778375"/>
          </a:xfrm>
          <a:custGeom>
            <a:avLst/>
            <a:gdLst/>
            <a:ahLst/>
            <a:cxnLst/>
            <a:rect r="r" b="b" t="t" l="l"/>
            <a:pathLst>
              <a:path h="2778375" w="4016771">
                <a:moveTo>
                  <a:pt x="0" y="0"/>
                </a:moveTo>
                <a:lnTo>
                  <a:pt x="4016771" y="0"/>
                </a:lnTo>
                <a:lnTo>
                  <a:pt x="4016771" y="2778375"/>
                </a:lnTo>
                <a:lnTo>
                  <a:pt x="0" y="2778375"/>
                </a:lnTo>
                <a:lnTo>
                  <a:pt x="0" y="0"/>
                </a:lnTo>
                <a:close/>
              </a:path>
            </a:pathLst>
          </a:custGeom>
          <a:blipFill>
            <a:blip r:embed="rId6"/>
            <a:stretch>
              <a:fillRect l="0" t="0" r="0" b="-29820"/>
            </a:stretch>
          </a:blipFill>
        </p:spPr>
      </p:sp>
    </p:spTree>
  </p:cSld>
  <p:clrMapOvr>
    <a:masterClrMapping/>
  </p:clrMapOvr>
  <p:transition spd="fast">
    <p:fade/>
  </p:transition>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263774" y="-842039"/>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10810" y="-155024"/>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697500" y="1794128"/>
            <a:ext cx="21311029" cy="2105609"/>
            <a:chOff x="0" y="0"/>
            <a:chExt cx="5612781" cy="554564"/>
          </a:xfrm>
        </p:grpSpPr>
        <p:sp>
          <p:nvSpPr>
            <p:cNvPr name="Freeform 5" id="5"/>
            <p:cNvSpPr/>
            <p:nvPr/>
          </p:nvSpPr>
          <p:spPr>
            <a:xfrm flipH="false" flipV="false" rot="0">
              <a:off x="0" y="0"/>
              <a:ext cx="5612781" cy="554564"/>
            </a:xfrm>
            <a:custGeom>
              <a:avLst/>
              <a:gdLst/>
              <a:ahLst/>
              <a:cxnLst/>
              <a:rect r="r" b="b" t="t" l="l"/>
              <a:pathLst>
                <a:path h="554564" w="5612781">
                  <a:moveTo>
                    <a:pt x="0" y="0"/>
                  </a:moveTo>
                  <a:lnTo>
                    <a:pt x="5612781" y="0"/>
                  </a:lnTo>
                  <a:lnTo>
                    <a:pt x="5612781" y="554564"/>
                  </a:lnTo>
                  <a:lnTo>
                    <a:pt x="0" y="554564"/>
                  </a:lnTo>
                  <a:close/>
                </a:path>
              </a:pathLst>
            </a:custGeom>
            <a:solidFill>
              <a:srgbClr val="D15353">
                <a:alpha val="71765"/>
              </a:srgbClr>
            </a:solidFill>
          </p:spPr>
        </p:sp>
        <p:sp>
          <p:nvSpPr>
            <p:cNvPr name="TextBox 6" id="6"/>
            <p:cNvSpPr txBox="true"/>
            <p:nvPr/>
          </p:nvSpPr>
          <p:spPr>
            <a:xfrm>
              <a:off x="0" y="28575"/>
              <a:ext cx="5612781" cy="525989"/>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16872140" y="1464854"/>
            <a:ext cx="2549517" cy="2585062"/>
          </a:xfrm>
          <a:custGeom>
            <a:avLst/>
            <a:gdLst/>
            <a:ahLst/>
            <a:cxnLst/>
            <a:rect r="r" b="b" t="t" l="l"/>
            <a:pathLst>
              <a:path h="2585062" w="2549517">
                <a:moveTo>
                  <a:pt x="0" y="0"/>
                </a:moveTo>
                <a:lnTo>
                  <a:pt x="2549517" y="0"/>
                </a:lnTo>
                <a:lnTo>
                  <a:pt x="2549517" y="2585062"/>
                </a:lnTo>
                <a:lnTo>
                  <a:pt x="0" y="2585062"/>
                </a:lnTo>
                <a:lnTo>
                  <a:pt x="0" y="0"/>
                </a:lnTo>
                <a:close/>
              </a:path>
            </a:pathLst>
          </a:custGeom>
          <a:blipFill>
            <a:blip r:embed="rId4">
              <a:alphaModFix amt="71000"/>
            </a:blip>
            <a:stretch>
              <a:fillRect l="0" t="0" r="0" b="0"/>
            </a:stretch>
          </a:blipFill>
        </p:spPr>
      </p:sp>
      <p:sp>
        <p:nvSpPr>
          <p:cNvPr name="Freeform 8" id="8"/>
          <p:cNvSpPr/>
          <p:nvPr/>
        </p:nvSpPr>
        <p:spPr>
          <a:xfrm flipH="false" flipV="false" rot="0">
            <a:off x="-212617" y="8649970"/>
            <a:ext cx="2549517" cy="2585062"/>
          </a:xfrm>
          <a:custGeom>
            <a:avLst/>
            <a:gdLst/>
            <a:ahLst/>
            <a:cxnLst/>
            <a:rect r="r" b="b" t="t" l="l"/>
            <a:pathLst>
              <a:path h="2585062" w="2549517">
                <a:moveTo>
                  <a:pt x="0" y="0"/>
                </a:moveTo>
                <a:lnTo>
                  <a:pt x="2549517" y="0"/>
                </a:lnTo>
                <a:lnTo>
                  <a:pt x="2549517" y="2585061"/>
                </a:lnTo>
                <a:lnTo>
                  <a:pt x="0" y="2585061"/>
                </a:lnTo>
                <a:lnTo>
                  <a:pt x="0" y="0"/>
                </a:lnTo>
                <a:close/>
              </a:path>
            </a:pathLst>
          </a:custGeom>
          <a:blipFill>
            <a:blip r:embed="rId4">
              <a:alphaModFix amt="71000"/>
            </a:blip>
            <a:stretch>
              <a:fillRect l="0" t="0" r="0" b="0"/>
            </a:stretch>
          </a:blipFill>
        </p:spPr>
      </p:sp>
      <p:grpSp>
        <p:nvGrpSpPr>
          <p:cNvPr name="Group 9" id="9"/>
          <p:cNvGrpSpPr/>
          <p:nvPr/>
        </p:nvGrpSpPr>
        <p:grpSpPr>
          <a:xfrm rot="0">
            <a:off x="4154257" y="4777044"/>
            <a:ext cx="480380" cy="587647"/>
            <a:chOff x="0" y="0"/>
            <a:chExt cx="126520" cy="154771"/>
          </a:xfrm>
        </p:grpSpPr>
        <p:sp>
          <p:nvSpPr>
            <p:cNvPr name="Freeform 10" id="10"/>
            <p:cNvSpPr/>
            <p:nvPr/>
          </p:nvSpPr>
          <p:spPr>
            <a:xfrm flipH="false" flipV="false" rot="0">
              <a:off x="0" y="0"/>
              <a:ext cx="126520" cy="154771"/>
            </a:xfrm>
            <a:custGeom>
              <a:avLst/>
              <a:gdLst/>
              <a:ahLst/>
              <a:cxnLst/>
              <a:rect r="r" b="b" t="t" l="l"/>
              <a:pathLst>
                <a:path h="154771" w="126520">
                  <a:moveTo>
                    <a:pt x="0" y="0"/>
                  </a:moveTo>
                  <a:lnTo>
                    <a:pt x="126520" y="0"/>
                  </a:lnTo>
                  <a:lnTo>
                    <a:pt x="126520" y="154771"/>
                  </a:lnTo>
                  <a:lnTo>
                    <a:pt x="0" y="154771"/>
                  </a:lnTo>
                  <a:close/>
                </a:path>
              </a:pathLst>
            </a:custGeom>
            <a:solidFill>
              <a:srgbClr val="DC3C4D"/>
            </a:solidFill>
          </p:spPr>
        </p:sp>
        <p:sp>
          <p:nvSpPr>
            <p:cNvPr name="TextBox 11" id="11"/>
            <p:cNvSpPr txBox="true"/>
            <p:nvPr/>
          </p:nvSpPr>
          <p:spPr>
            <a:xfrm>
              <a:off x="0" y="28575"/>
              <a:ext cx="126520" cy="126196"/>
            </a:xfrm>
            <a:prstGeom prst="rect">
              <a:avLst/>
            </a:prstGeom>
          </p:spPr>
          <p:txBody>
            <a:bodyPr anchor="ctr" rtlCol="false" tIns="50800" lIns="50800" bIns="50800" rIns="50800"/>
            <a:lstStyle/>
            <a:p>
              <a:pPr algn="ctr">
                <a:lnSpc>
                  <a:spcPts val="2661"/>
                </a:lnSpc>
              </a:pPr>
              <a:r>
                <a:rPr lang="en-US" b="true" sz="2558">
                  <a:solidFill>
                    <a:srgbClr val="F4F4F4"/>
                  </a:solidFill>
                  <a:latin typeface="Raleway Bold"/>
                  <a:ea typeface="Raleway Bold"/>
                  <a:cs typeface="Raleway Bold"/>
                  <a:sym typeface="Raleway Bold"/>
                </a:rPr>
                <a:t>1</a:t>
              </a:r>
            </a:p>
          </p:txBody>
        </p:sp>
      </p:grpSp>
      <p:sp>
        <p:nvSpPr>
          <p:cNvPr name="Freeform 12" id="12"/>
          <p:cNvSpPr/>
          <p:nvPr/>
        </p:nvSpPr>
        <p:spPr>
          <a:xfrm flipH="false" flipV="false" rot="0">
            <a:off x="2336900" y="1028700"/>
            <a:ext cx="1308348" cy="765428"/>
          </a:xfrm>
          <a:custGeom>
            <a:avLst/>
            <a:gdLst/>
            <a:ahLst/>
            <a:cxnLst/>
            <a:rect r="r" b="b" t="t" l="l"/>
            <a:pathLst>
              <a:path h="765428" w="1308348">
                <a:moveTo>
                  <a:pt x="0" y="0"/>
                </a:moveTo>
                <a:lnTo>
                  <a:pt x="1308348" y="0"/>
                </a:lnTo>
                <a:lnTo>
                  <a:pt x="1308348" y="765428"/>
                </a:lnTo>
                <a:lnTo>
                  <a:pt x="0" y="765428"/>
                </a:lnTo>
                <a:lnTo>
                  <a:pt x="0" y="0"/>
                </a:lnTo>
                <a:close/>
              </a:path>
            </a:pathLst>
          </a:custGeom>
          <a:blipFill>
            <a:blip r:embed="rId5"/>
            <a:stretch>
              <a:fillRect l="0" t="0" r="0" b="0"/>
            </a:stretch>
          </a:blipFill>
        </p:spPr>
      </p:sp>
      <p:grpSp>
        <p:nvGrpSpPr>
          <p:cNvPr name="Group 13" id="13"/>
          <p:cNvGrpSpPr/>
          <p:nvPr/>
        </p:nvGrpSpPr>
        <p:grpSpPr>
          <a:xfrm rot="0">
            <a:off x="4148484" y="6116470"/>
            <a:ext cx="480380" cy="587647"/>
            <a:chOff x="0" y="0"/>
            <a:chExt cx="126520" cy="154771"/>
          </a:xfrm>
        </p:grpSpPr>
        <p:sp>
          <p:nvSpPr>
            <p:cNvPr name="Freeform 14" id="14"/>
            <p:cNvSpPr/>
            <p:nvPr/>
          </p:nvSpPr>
          <p:spPr>
            <a:xfrm flipH="false" flipV="false" rot="0">
              <a:off x="0" y="0"/>
              <a:ext cx="126520" cy="154771"/>
            </a:xfrm>
            <a:custGeom>
              <a:avLst/>
              <a:gdLst/>
              <a:ahLst/>
              <a:cxnLst/>
              <a:rect r="r" b="b" t="t" l="l"/>
              <a:pathLst>
                <a:path h="154771" w="126520">
                  <a:moveTo>
                    <a:pt x="0" y="0"/>
                  </a:moveTo>
                  <a:lnTo>
                    <a:pt x="126520" y="0"/>
                  </a:lnTo>
                  <a:lnTo>
                    <a:pt x="126520" y="154771"/>
                  </a:lnTo>
                  <a:lnTo>
                    <a:pt x="0" y="154771"/>
                  </a:lnTo>
                  <a:close/>
                </a:path>
              </a:pathLst>
            </a:custGeom>
            <a:solidFill>
              <a:srgbClr val="DC3C4D"/>
            </a:solidFill>
          </p:spPr>
        </p:sp>
        <p:sp>
          <p:nvSpPr>
            <p:cNvPr name="TextBox 15" id="15"/>
            <p:cNvSpPr txBox="true"/>
            <p:nvPr/>
          </p:nvSpPr>
          <p:spPr>
            <a:xfrm>
              <a:off x="0" y="28575"/>
              <a:ext cx="126520" cy="126196"/>
            </a:xfrm>
            <a:prstGeom prst="rect">
              <a:avLst/>
            </a:prstGeom>
          </p:spPr>
          <p:txBody>
            <a:bodyPr anchor="ctr" rtlCol="false" tIns="50800" lIns="50800" bIns="50800" rIns="50800"/>
            <a:lstStyle/>
            <a:p>
              <a:pPr algn="ctr">
                <a:lnSpc>
                  <a:spcPts val="2661"/>
                </a:lnSpc>
              </a:pPr>
              <a:r>
                <a:rPr lang="en-US" b="true" sz="2558">
                  <a:solidFill>
                    <a:srgbClr val="F4F4F4"/>
                  </a:solidFill>
                  <a:latin typeface="Raleway Bold"/>
                  <a:ea typeface="Raleway Bold"/>
                  <a:cs typeface="Raleway Bold"/>
                  <a:sym typeface="Raleway Bold"/>
                </a:rPr>
                <a:t>2</a:t>
              </a:r>
            </a:p>
          </p:txBody>
        </p:sp>
      </p:grpSp>
      <p:grpSp>
        <p:nvGrpSpPr>
          <p:cNvPr name="Group 16" id="16"/>
          <p:cNvGrpSpPr/>
          <p:nvPr/>
        </p:nvGrpSpPr>
        <p:grpSpPr>
          <a:xfrm rot="0">
            <a:off x="4154257" y="7245700"/>
            <a:ext cx="480380" cy="587647"/>
            <a:chOff x="0" y="0"/>
            <a:chExt cx="126520" cy="154771"/>
          </a:xfrm>
        </p:grpSpPr>
        <p:sp>
          <p:nvSpPr>
            <p:cNvPr name="Freeform 17" id="17"/>
            <p:cNvSpPr/>
            <p:nvPr/>
          </p:nvSpPr>
          <p:spPr>
            <a:xfrm flipH="false" flipV="false" rot="0">
              <a:off x="0" y="0"/>
              <a:ext cx="126520" cy="154771"/>
            </a:xfrm>
            <a:custGeom>
              <a:avLst/>
              <a:gdLst/>
              <a:ahLst/>
              <a:cxnLst/>
              <a:rect r="r" b="b" t="t" l="l"/>
              <a:pathLst>
                <a:path h="154771" w="126520">
                  <a:moveTo>
                    <a:pt x="0" y="0"/>
                  </a:moveTo>
                  <a:lnTo>
                    <a:pt x="126520" y="0"/>
                  </a:lnTo>
                  <a:lnTo>
                    <a:pt x="126520" y="154771"/>
                  </a:lnTo>
                  <a:lnTo>
                    <a:pt x="0" y="154771"/>
                  </a:lnTo>
                  <a:close/>
                </a:path>
              </a:pathLst>
            </a:custGeom>
            <a:solidFill>
              <a:srgbClr val="DC3C4D"/>
            </a:solidFill>
          </p:spPr>
        </p:sp>
        <p:sp>
          <p:nvSpPr>
            <p:cNvPr name="TextBox 18" id="18"/>
            <p:cNvSpPr txBox="true"/>
            <p:nvPr/>
          </p:nvSpPr>
          <p:spPr>
            <a:xfrm>
              <a:off x="0" y="28575"/>
              <a:ext cx="126520" cy="126196"/>
            </a:xfrm>
            <a:prstGeom prst="rect">
              <a:avLst/>
            </a:prstGeom>
          </p:spPr>
          <p:txBody>
            <a:bodyPr anchor="ctr" rtlCol="false" tIns="50800" lIns="50800" bIns="50800" rIns="50800"/>
            <a:lstStyle/>
            <a:p>
              <a:pPr algn="ctr">
                <a:lnSpc>
                  <a:spcPts val="2661"/>
                </a:lnSpc>
              </a:pPr>
              <a:r>
                <a:rPr lang="en-US" b="true" sz="2558">
                  <a:solidFill>
                    <a:srgbClr val="F4F4F4"/>
                  </a:solidFill>
                  <a:latin typeface="Raleway Bold"/>
                  <a:ea typeface="Raleway Bold"/>
                  <a:cs typeface="Raleway Bold"/>
                  <a:sym typeface="Raleway Bold"/>
                </a:rPr>
                <a:t>3</a:t>
              </a:r>
            </a:p>
          </p:txBody>
        </p:sp>
      </p:grpSp>
      <p:sp>
        <p:nvSpPr>
          <p:cNvPr name="TextBox 19" id="19"/>
          <p:cNvSpPr txBox="true"/>
          <p:nvPr/>
        </p:nvSpPr>
        <p:spPr>
          <a:xfrm rot="0">
            <a:off x="1808470" y="2365290"/>
            <a:ext cx="11202340" cy="907471"/>
          </a:xfrm>
          <a:prstGeom prst="rect">
            <a:avLst/>
          </a:prstGeom>
        </p:spPr>
        <p:txBody>
          <a:bodyPr anchor="t" rtlCol="false" tIns="0" lIns="0" bIns="0" rIns="0">
            <a:spAutoFit/>
          </a:bodyPr>
          <a:lstStyle/>
          <a:p>
            <a:pPr algn="l">
              <a:lnSpc>
                <a:spcPts val="6470"/>
              </a:lnSpc>
              <a:spcBef>
                <a:spcPct val="0"/>
              </a:spcBef>
            </a:pPr>
            <a:r>
              <a:rPr lang="en-US" sz="6221">
                <a:solidFill>
                  <a:srgbClr val="F0F7FE"/>
                </a:solidFill>
                <a:latin typeface="Poppins"/>
                <a:ea typeface="Poppins"/>
                <a:cs typeface="Poppins"/>
                <a:sym typeface="Poppins"/>
              </a:rPr>
              <a:t>CÁC BƯỚC THỰC HIỆN</a:t>
            </a:r>
          </a:p>
        </p:txBody>
      </p:sp>
      <p:sp>
        <p:nvSpPr>
          <p:cNvPr name="TextBox 20" id="20"/>
          <p:cNvSpPr txBox="true"/>
          <p:nvPr/>
        </p:nvSpPr>
        <p:spPr>
          <a:xfrm rot="0">
            <a:off x="3322842" y="1047169"/>
            <a:ext cx="6532176" cy="372110"/>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sp>
        <p:nvSpPr>
          <p:cNvPr name="TextBox 21" id="21"/>
          <p:cNvSpPr txBox="true"/>
          <p:nvPr/>
        </p:nvSpPr>
        <p:spPr>
          <a:xfrm rot="0">
            <a:off x="4979767" y="4664468"/>
            <a:ext cx="8859115" cy="784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Sau khi huấn luyện, thực hiện đánh giá và chọn mô hình ra mô hình tối ưu nhất</a:t>
            </a:r>
          </a:p>
        </p:txBody>
      </p:sp>
      <p:sp>
        <p:nvSpPr>
          <p:cNvPr name="TextBox 22" id="22"/>
          <p:cNvSpPr txBox="true"/>
          <p:nvPr/>
        </p:nvSpPr>
        <p:spPr>
          <a:xfrm rot="0">
            <a:off x="4979708" y="8526949"/>
            <a:ext cx="9939596" cy="403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Triển khai web với ReactJS</a:t>
            </a:r>
          </a:p>
        </p:txBody>
      </p:sp>
      <p:sp>
        <p:nvSpPr>
          <p:cNvPr name="TextBox 23" id="23"/>
          <p:cNvSpPr txBox="true"/>
          <p:nvPr/>
        </p:nvSpPr>
        <p:spPr>
          <a:xfrm rot="0">
            <a:off x="4979708" y="6087895"/>
            <a:ext cx="8859173" cy="784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Kết hợp 2 mô hình phân đoạn và phân loại (AlexNet + UNet) và lưu mô hình</a:t>
            </a:r>
          </a:p>
        </p:txBody>
      </p:sp>
      <p:grpSp>
        <p:nvGrpSpPr>
          <p:cNvPr name="Group 24" id="24"/>
          <p:cNvGrpSpPr/>
          <p:nvPr/>
        </p:nvGrpSpPr>
        <p:grpSpPr>
          <a:xfrm rot="0">
            <a:off x="4154257" y="8490573"/>
            <a:ext cx="480380" cy="587647"/>
            <a:chOff x="0" y="0"/>
            <a:chExt cx="126520" cy="154771"/>
          </a:xfrm>
        </p:grpSpPr>
        <p:sp>
          <p:nvSpPr>
            <p:cNvPr name="Freeform 25" id="25"/>
            <p:cNvSpPr/>
            <p:nvPr/>
          </p:nvSpPr>
          <p:spPr>
            <a:xfrm flipH="false" flipV="false" rot="0">
              <a:off x="0" y="0"/>
              <a:ext cx="126520" cy="154771"/>
            </a:xfrm>
            <a:custGeom>
              <a:avLst/>
              <a:gdLst/>
              <a:ahLst/>
              <a:cxnLst/>
              <a:rect r="r" b="b" t="t" l="l"/>
              <a:pathLst>
                <a:path h="154771" w="126520">
                  <a:moveTo>
                    <a:pt x="0" y="0"/>
                  </a:moveTo>
                  <a:lnTo>
                    <a:pt x="126520" y="0"/>
                  </a:lnTo>
                  <a:lnTo>
                    <a:pt x="126520" y="154771"/>
                  </a:lnTo>
                  <a:lnTo>
                    <a:pt x="0" y="154771"/>
                  </a:lnTo>
                  <a:close/>
                </a:path>
              </a:pathLst>
            </a:custGeom>
            <a:solidFill>
              <a:srgbClr val="DC3C4D"/>
            </a:solidFill>
          </p:spPr>
        </p:sp>
        <p:sp>
          <p:nvSpPr>
            <p:cNvPr name="TextBox 26" id="26"/>
            <p:cNvSpPr txBox="true"/>
            <p:nvPr/>
          </p:nvSpPr>
          <p:spPr>
            <a:xfrm>
              <a:off x="0" y="28575"/>
              <a:ext cx="126520" cy="126196"/>
            </a:xfrm>
            <a:prstGeom prst="rect">
              <a:avLst/>
            </a:prstGeom>
          </p:spPr>
          <p:txBody>
            <a:bodyPr anchor="ctr" rtlCol="false" tIns="50800" lIns="50800" bIns="50800" rIns="50800"/>
            <a:lstStyle/>
            <a:p>
              <a:pPr algn="ctr">
                <a:lnSpc>
                  <a:spcPts val="2661"/>
                </a:lnSpc>
              </a:pPr>
              <a:r>
                <a:rPr lang="en-US" b="true" sz="2558">
                  <a:solidFill>
                    <a:srgbClr val="F4F4F4"/>
                  </a:solidFill>
                  <a:latin typeface="Raleway Bold"/>
                  <a:ea typeface="Raleway Bold"/>
                  <a:cs typeface="Raleway Bold"/>
                  <a:sym typeface="Raleway Bold"/>
                </a:rPr>
                <a:t>4</a:t>
              </a:r>
            </a:p>
          </p:txBody>
        </p:sp>
      </p:grpSp>
      <p:sp>
        <p:nvSpPr>
          <p:cNvPr name="TextBox 27" id="27"/>
          <p:cNvSpPr txBox="true"/>
          <p:nvPr/>
        </p:nvSpPr>
        <p:spPr>
          <a:xfrm rot="0">
            <a:off x="4979767" y="7369144"/>
            <a:ext cx="9939596" cy="403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Tạo API với FlaskAPI</a:t>
            </a:r>
          </a:p>
        </p:txBody>
      </p:sp>
    </p:spTree>
  </p:cSld>
  <p:clrMapOvr>
    <a:masterClrMapping/>
  </p:clrMapOvr>
  <p:transition spd="fast">
    <p:fade/>
  </p:transition>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263774" y="-842039"/>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10810" y="-155024"/>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697500" y="1794128"/>
            <a:ext cx="21311029" cy="2105609"/>
            <a:chOff x="0" y="0"/>
            <a:chExt cx="5612781" cy="554564"/>
          </a:xfrm>
        </p:grpSpPr>
        <p:sp>
          <p:nvSpPr>
            <p:cNvPr name="Freeform 5" id="5"/>
            <p:cNvSpPr/>
            <p:nvPr/>
          </p:nvSpPr>
          <p:spPr>
            <a:xfrm flipH="false" flipV="false" rot="0">
              <a:off x="0" y="0"/>
              <a:ext cx="5612781" cy="554564"/>
            </a:xfrm>
            <a:custGeom>
              <a:avLst/>
              <a:gdLst/>
              <a:ahLst/>
              <a:cxnLst/>
              <a:rect r="r" b="b" t="t" l="l"/>
              <a:pathLst>
                <a:path h="554564" w="5612781">
                  <a:moveTo>
                    <a:pt x="0" y="0"/>
                  </a:moveTo>
                  <a:lnTo>
                    <a:pt x="5612781" y="0"/>
                  </a:lnTo>
                  <a:lnTo>
                    <a:pt x="5612781" y="554564"/>
                  </a:lnTo>
                  <a:lnTo>
                    <a:pt x="0" y="554564"/>
                  </a:lnTo>
                  <a:close/>
                </a:path>
              </a:pathLst>
            </a:custGeom>
            <a:solidFill>
              <a:srgbClr val="D15353">
                <a:alpha val="71765"/>
              </a:srgbClr>
            </a:solidFill>
          </p:spPr>
        </p:sp>
        <p:sp>
          <p:nvSpPr>
            <p:cNvPr name="TextBox 6" id="6"/>
            <p:cNvSpPr txBox="true"/>
            <p:nvPr/>
          </p:nvSpPr>
          <p:spPr>
            <a:xfrm>
              <a:off x="0" y="28575"/>
              <a:ext cx="5612781" cy="525989"/>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16872140" y="1464854"/>
            <a:ext cx="2549517" cy="2585062"/>
          </a:xfrm>
          <a:custGeom>
            <a:avLst/>
            <a:gdLst/>
            <a:ahLst/>
            <a:cxnLst/>
            <a:rect r="r" b="b" t="t" l="l"/>
            <a:pathLst>
              <a:path h="2585062" w="2549517">
                <a:moveTo>
                  <a:pt x="0" y="0"/>
                </a:moveTo>
                <a:lnTo>
                  <a:pt x="2549517" y="0"/>
                </a:lnTo>
                <a:lnTo>
                  <a:pt x="2549517" y="2585062"/>
                </a:lnTo>
                <a:lnTo>
                  <a:pt x="0" y="2585062"/>
                </a:lnTo>
                <a:lnTo>
                  <a:pt x="0" y="0"/>
                </a:lnTo>
                <a:close/>
              </a:path>
            </a:pathLst>
          </a:custGeom>
          <a:blipFill>
            <a:blip r:embed="rId4">
              <a:alphaModFix amt="71000"/>
            </a:blip>
            <a:stretch>
              <a:fillRect l="0" t="0" r="0" b="0"/>
            </a:stretch>
          </a:blipFill>
        </p:spPr>
      </p:sp>
      <p:sp>
        <p:nvSpPr>
          <p:cNvPr name="Freeform 8" id="8"/>
          <p:cNvSpPr/>
          <p:nvPr/>
        </p:nvSpPr>
        <p:spPr>
          <a:xfrm flipH="false" flipV="false" rot="0">
            <a:off x="-460228" y="9074493"/>
            <a:ext cx="2549517" cy="2585062"/>
          </a:xfrm>
          <a:custGeom>
            <a:avLst/>
            <a:gdLst/>
            <a:ahLst/>
            <a:cxnLst/>
            <a:rect r="r" b="b" t="t" l="l"/>
            <a:pathLst>
              <a:path h="2585062" w="2549517">
                <a:moveTo>
                  <a:pt x="0" y="0"/>
                </a:moveTo>
                <a:lnTo>
                  <a:pt x="2549517" y="0"/>
                </a:lnTo>
                <a:lnTo>
                  <a:pt x="2549517" y="2585061"/>
                </a:lnTo>
                <a:lnTo>
                  <a:pt x="0" y="2585061"/>
                </a:lnTo>
                <a:lnTo>
                  <a:pt x="0" y="0"/>
                </a:lnTo>
                <a:close/>
              </a:path>
            </a:pathLst>
          </a:custGeom>
          <a:blipFill>
            <a:blip r:embed="rId4">
              <a:alphaModFix amt="71000"/>
            </a:blip>
            <a:stretch>
              <a:fillRect l="0" t="0" r="0" b="0"/>
            </a:stretch>
          </a:blipFill>
        </p:spPr>
      </p:sp>
      <p:sp>
        <p:nvSpPr>
          <p:cNvPr name="Freeform 9" id="9"/>
          <p:cNvSpPr/>
          <p:nvPr/>
        </p:nvSpPr>
        <p:spPr>
          <a:xfrm flipH="false" flipV="false" rot="0">
            <a:off x="2336900" y="1028700"/>
            <a:ext cx="1308348" cy="765428"/>
          </a:xfrm>
          <a:custGeom>
            <a:avLst/>
            <a:gdLst/>
            <a:ahLst/>
            <a:cxnLst/>
            <a:rect r="r" b="b" t="t" l="l"/>
            <a:pathLst>
              <a:path h="765428" w="1308348">
                <a:moveTo>
                  <a:pt x="0" y="0"/>
                </a:moveTo>
                <a:lnTo>
                  <a:pt x="1308348" y="0"/>
                </a:lnTo>
                <a:lnTo>
                  <a:pt x="1308348" y="765428"/>
                </a:lnTo>
                <a:lnTo>
                  <a:pt x="0" y="765428"/>
                </a:lnTo>
                <a:lnTo>
                  <a:pt x="0" y="0"/>
                </a:lnTo>
                <a:close/>
              </a:path>
            </a:pathLst>
          </a:custGeom>
          <a:blipFill>
            <a:blip r:embed="rId5"/>
            <a:stretch>
              <a:fillRect l="0" t="0" r="0" b="0"/>
            </a:stretch>
          </a:blipFill>
        </p:spPr>
      </p:sp>
      <p:sp>
        <p:nvSpPr>
          <p:cNvPr name="TextBox 10" id="10"/>
          <p:cNvSpPr txBox="true"/>
          <p:nvPr/>
        </p:nvSpPr>
        <p:spPr>
          <a:xfrm rot="0">
            <a:off x="1488471" y="2365290"/>
            <a:ext cx="13430834" cy="907471"/>
          </a:xfrm>
          <a:prstGeom prst="rect">
            <a:avLst/>
          </a:prstGeom>
        </p:spPr>
        <p:txBody>
          <a:bodyPr anchor="t" rtlCol="false" tIns="0" lIns="0" bIns="0" rIns="0">
            <a:spAutoFit/>
          </a:bodyPr>
          <a:lstStyle/>
          <a:p>
            <a:pPr algn="l">
              <a:lnSpc>
                <a:spcPts val="6470"/>
              </a:lnSpc>
              <a:spcBef>
                <a:spcPct val="0"/>
              </a:spcBef>
            </a:pPr>
            <a:r>
              <a:rPr lang="en-US" sz="6221">
                <a:solidFill>
                  <a:srgbClr val="F0F7FE"/>
                </a:solidFill>
                <a:latin typeface="Poppins"/>
                <a:ea typeface="Poppins"/>
                <a:cs typeface="Poppins"/>
                <a:sym typeface="Poppins"/>
              </a:rPr>
              <a:t>HƯỚNG PHÁT TRIỂN</a:t>
            </a:r>
          </a:p>
        </p:txBody>
      </p:sp>
      <p:sp>
        <p:nvSpPr>
          <p:cNvPr name="TextBox 11" id="11"/>
          <p:cNvSpPr txBox="true"/>
          <p:nvPr/>
        </p:nvSpPr>
        <p:spPr>
          <a:xfrm rot="0">
            <a:off x="3322842" y="1047169"/>
            <a:ext cx="6532176" cy="372110"/>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sp>
        <p:nvSpPr>
          <p:cNvPr name="TextBox 12" id="12"/>
          <p:cNvSpPr txBox="true"/>
          <p:nvPr/>
        </p:nvSpPr>
        <p:spPr>
          <a:xfrm rot="0">
            <a:off x="4654174" y="4415371"/>
            <a:ext cx="10265131" cy="933450"/>
          </a:xfrm>
          <a:prstGeom prst="rect">
            <a:avLst/>
          </a:prstGeom>
        </p:spPr>
        <p:txBody>
          <a:bodyPr anchor="t" rtlCol="false" tIns="0" lIns="0" bIns="0" rIns="0">
            <a:spAutoFit/>
          </a:bodyPr>
          <a:lstStyle/>
          <a:p>
            <a:pPr algn="l">
              <a:lnSpc>
                <a:spcPts val="3749"/>
              </a:lnSpc>
            </a:pPr>
            <a:r>
              <a:rPr lang="en-US" sz="2499">
                <a:solidFill>
                  <a:srgbClr val="000000"/>
                </a:solidFill>
                <a:latin typeface="Poppins"/>
                <a:ea typeface="Poppins"/>
                <a:cs typeface="Poppins"/>
                <a:sym typeface="Poppins"/>
              </a:rPr>
              <a:t>Áp dụng Grid Search, Random Search, hoặc thậm chí là Bayesian Optimization để tìm ra bộ siêu tham số phù hợp nhất</a:t>
            </a:r>
          </a:p>
        </p:txBody>
      </p:sp>
      <p:sp>
        <p:nvSpPr>
          <p:cNvPr name="TextBox 13" id="13"/>
          <p:cNvSpPr txBox="true"/>
          <p:nvPr/>
        </p:nvSpPr>
        <p:spPr>
          <a:xfrm rot="0">
            <a:off x="4631658" y="7153003"/>
            <a:ext cx="7850333" cy="784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Tích hợp mô hình phát hiện vị trí như YOLO để xác định chính xác vị trí biển báo trên ảnh</a:t>
            </a:r>
          </a:p>
        </p:txBody>
      </p:sp>
      <p:sp>
        <p:nvSpPr>
          <p:cNvPr name="TextBox 14" id="14"/>
          <p:cNvSpPr txBox="true"/>
          <p:nvPr/>
        </p:nvSpPr>
        <p:spPr>
          <a:xfrm rot="0">
            <a:off x="6773609" y="8518253"/>
            <a:ext cx="7509186" cy="784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Bổ sung thêm các loại biển báo khác ngoài biển báo tốc độ vào hệ thống phân loại</a:t>
            </a:r>
          </a:p>
        </p:txBody>
      </p:sp>
      <p:sp>
        <p:nvSpPr>
          <p:cNvPr name="TextBox 15" id="15"/>
          <p:cNvSpPr txBox="true"/>
          <p:nvPr/>
        </p:nvSpPr>
        <p:spPr>
          <a:xfrm rot="0">
            <a:off x="6773609" y="5842202"/>
            <a:ext cx="7509186" cy="784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Phận đoạn và phân loại biến báo với xử lý thời gian thực</a:t>
            </a:r>
          </a:p>
        </p:txBody>
      </p:sp>
      <p:grpSp>
        <p:nvGrpSpPr>
          <p:cNvPr name="Group 16" id="16"/>
          <p:cNvGrpSpPr/>
          <p:nvPr/>
        </p:nvGrpSpPr>
        <p:grpSpPr>
          <a:xfrm rot="0">
            <a:off x="3925975" y="4635898"/>
            <a:ext cx="480380" cy="587647"/>
            <a:chOff x="0" y="0"/>
            <a:chExt cx="126520" cy="154771"/>
          </a:xfrm>
        </p:grpSpPr>
        <p:sp>
          <p:nvSpPr>
            <p:cNvPr name="Freeform 17" id="17"/>
            <p:cNvSpPr/>
            <p:nvPr/>
          </p:nvSpPr>
          <p:spPr>
            <a:xfrm flipH="false" flipV="false" rot="0">
              <a:off x="0" y="0"/>
              <a:ext cx="126520" cy="154771"/>
            </a:xfrm>
            <a:custGeom>
              <a:avLst/>
              <a:gdLst/>
              <a:ahLst/>
              <a:cxnLst/>
              <a:rect r="r" b="b" t="t" l="l"/>
              <a:pathLst>
                <a:path h="154771" w="126520">
                  <a:moveTo>
                    <a:pt x="0" y="0"/>
                  </a:moveTo>
                  <a:lnTo>
                    <a:pt x="126520" y="0"/>
                  </a:lnTo>
                  <a:lnTo>
                    <a:pt x="126520" y="154771"/>
                  </a:lnTo>
                  <a:lnTo>
                    <a:pt x="0" y="154771"/>
                  </a:lnTo>
                  <a:close/>
                </a:path>
              </a:pathLst>
            </a:custGeom>
            <a:solidFill>
              <a:srgbClr val="DC3C4D"/>
            </a:solidFill>
          </p:spPr>
        </p:sp>
        <p:sp>
          <p:nvSpPr>
            <p:cNvPr name="TextBox 18" id="18"/>
            <p:cNvSpPr txBox="true"/>
            <p:nvPr/>
          </p:nvSpPr>
          <p:spPr>
            <a:xfrm>
              <a:off x="0" y="28575"/>
              <a:ext cx="126520" cy="126196"/>
            </a:xfrm>
            <a:prstGeom prst="rect">
              <a:avLst/>
            </a:prstGeom>
          </p:spPr>
          <p:txBody>
            <a:bodyPr anchor="ctr" rtlCol="false" tIns="50800" lIns="50800" bIns="50800" rIns="50800"/>
            <a:lstStyle/>
            <a:p>
              <a:pPr algn="ctr">
                <a:lnSpc>
                  <a:spcPts val="2661"/>
                </a:lnSpc>
              </a:pPr>
              <a:r>
                <a:rPr lang="en-US" b="true" sz="2558">
                  <a:solidFill>
                    <a:srgbClr val="F4F4F4"/>
                  </a:solidFill>
                  <a:latin typeface="Raleway Bold"/>
                  <a:ea typeface="Raleway Bold"/>
                  <a:cs typeface="Raleway Bold"/>
                  <a:sym typeface="Raleway Bold"/>
                </a:rPr>
                <a:t>1</a:t>
              </a:r>
            </a:p>
          </p:txBody>
        </p:sp>
      </p:grpSp>
      <p:grpSp>
        <p:nvGrpSpPr>
          <p:cNvPr name="Group 19" id="19"/>
          <p:cNvGrpSpPr/>
          <p:nvPr/>
        </p:nvGrpSpPr>
        <p:grpSpPr>
          <a:xfrm rot="0">
            <a:off x="6066403" y="5971376"/>
            <a:ext cx="480380" cy="587647"/>
            <a:chOff x="0" y="0"/>
            <a:chExt cx="126520" cy="154771"/>
          </a:xfrm>
        </p:grpSpPr>
        <p:sp>
          <p:nvSpPr>
            <p:cNvPr name="Freeform 20" id="20"/>
            <p:cNvSpPr/>
            <p:nvPr/>
          </p:nvSpPr>
          <p:spPr>
            <a:xfrm flipH="false" flipV="false" rot="0">
              <a:off x="0" y="0"/>
              <a:ext cx="126520" cy="154771"/>
            </a:xfrm>
            <a:custGeom>
              <a:avLst/>
              <a:gdLst/>
              <a:ahLst/>
              <a:cxnLst/>
              <a:rect r="r" b="b" t="t" l="l"/>
              <a:pathLst>
                <a:path h="154771" w="126520">
                  <a:moveTo>
                    <a:pt x="0" y="0"/>
                  </a:moveTo>
                  <a:lnTo>
                    <a:pt x="126520" y="0"/>
                  </a:lnTo>
                  <a:lnTo>
                    <a:pt x="126520" y="154771"/>
                  </a:lnTo>
                  <a:lnTo>
                    <a:pt x="0" y="154771"/>
                  </a:lnTo>
                  <a:close/>
                </a:path>
              </a:pathLst>
            </a:custGeom>
            <a:solidFill>
              <a:srgbClr val="DC3C4D"/>
            </a:solidFill>
          </p:spPr>
        </p:sp>
        <p:sp>
          <p:nvSpPr>
            <p:cNvPr name="TextBox 21" id="21"/>
            <p:cNvSpPr txBox="true"/>
            <p:nvPr/>
          </p:nvSpPr>
          <p:spPr>
            <a:xfrm>
              <a:off x="0" y="28575"/>
              <a:ext cx="126520" cy="126196"/>
            </a:xfrm>
            <a:prstGeom prst="rect">
              <a:avLst/>
            </a:prstGeom>
          </p:spPr>
          <p:txBody>
            <a:bodyPr anchor="ctr" rtlCol="false" tIns="50800" lIns="50800" bIns="50800" rIns="50800"/>
            <a:lstStyle/>
            <a:p>
              <a:pPr algn="ctr">
                <a:lnSpc>
                  <a:spcPts val="2661"/>
                </a:lnSpc>
              </a:pPr>
              <a:r>
                <a:rPr lang="en-US" b="true" sz="2558">
                  <a:solidFill>
                    <a:srgbClr val="F4F4F4"/>
                  </a:solidFill>
                  <a:latin typeface="Raleway Bold"/>
                  <a:ea typeface="Raleway Bold"/>
                  <a:cs typeface="Raleway Bold"/>
                  <a:sym typeface="Raleway Bold"/>
                </a:rPr>
                <a:t>2</a:t>
              </a:r>
            </a:p>
          </p:txBody>
        </p:sp>
      </p:grpSp>
      <p:grpSp>
        <p:nvGrpSpPr>
          <p:cNvPr name="Group 22" id="22"/>
          <p:cNvGrpSpPr/>
          <p:nvPr/>
        </p:nvGrpSpPr>
        <p:grpSpPr>
          <a:xfrm rot="0">
            <a:off x="3925975" y="7265579"/>
            <a:ext cx="480380" cy="587647"/>
            <a:chOff x="0" y="0"/>
            <a:chExt cx="126520" cy="154771"/>
          </a:xfrm>
        </p:grpSpPr>
        <p:sp>
          <p:nvSpPr>
            <p:cNvPr name="Freeform 23" id="23"/>
            <p:cNvSpPr/>
            <p:nvPr/>
          </p:nvSpPr>
          <p:spPr>
            <a:xfrm flipH="false" flipV="false" rot="0">
              <a:off x="0" y="0"/>
              <a:ext cx="126520" cy="154771"/>
            </a:xfrm>
            <a:custGeom>
              <a:avLst/>
              <a:gdLst/>
              <a:ahLst/>
              <a:cxnLst/>
              <a:rect r="r" b="b" t="t" l="l"/>
              <a:pathLst>
                <a:path h="154771" w="126520">
                  <a:moveTo>
                    <a:pt x="0" y="0"/>
                  </a:moveTo>
                  <a:lnTo>
                    <a:pt x="126520" y="0"/>
                  </a:lnTo>
                  <a:lnTo>
                    <a:pt x="126520" y="154771"/>
                  </a:lnTo>
                  <a:lnTo>
                    <a:pt x="0" y="154771"/>
                  </a:lnTo>
                  <a:close/>
                </a:path>
              </a:pathLst>
            </a:custGeom>
            <a:solidFill>
              <a:srgbClr val="DC3C4D"/>
            </a:solidFill>
          </p:spPr>
        </p:sp>
        <p:sp>
          <p:nvSpPr>
            <p:cNvPr name="TextBox 24" id="24"/>
            <p:cNvSpPr txBox="true"/>
            <p:nvPr/>
          </p:nvSpPr>
          <p:spPr>
            <a:xfrm>
              <a:off x="0" y="28575"/>
              <a:ext cx="126520" cy="126196"/>
            </a:xfrm>
            <a:prstGeom prst="rect">
              <a:avLst/>
            </a:prstGeom>
          </p:spPr>
          <p:txBody>
            <a:bodyPr anchor="ctr" rtlCol="false" tIns="50800" lIns="50800" bIns="50800" rIns="50800"/>
            <a:lstStyle/>
            <a:p>
              <a:pPr algn="ctr">
                <a:lnSpc>
                  <a:spcPts val="2661"/>
                </a:lnSpc>
              </a:pPr>
              <a:r>
                <a:rPr lang="en-US" b="true" sz="2558">
                  <a:solidFill>
                    <a:srgbClr val="F4F4F4"/>
                  </a:solidFill>
                  <a:latin typeface="Raleway Bold"/>
                  <a:ea typeface="Raleway Bold"/>
                  <a:cs typeface="Raleway Bold"/>
                  <a:sym typeface="Raleway Bold"/>
                </a:rPr>
                <a:t>3</a:t>
              </a:r>
            </a:p>
          </p:txBody>
        </p:sp>
      </p:grpSp>
      <p:grpSp>
        <p:nvGrpSpPr>
          <p:cNvPr name="Group 25" id="25"/>
          <p:cNvGrpSpPr/>
          <p:nvPr/>
        </p:nvGrpSpPr>
        <p:grpSpPr>
          <a:xfrm rot="0">
            <a:off x="6066403" y="8629106"/>
            <a:ext cx="480380" cy="587647"/>
            <a:chOff x="0" y="0"/>
            <a:chExt cx="126520" cy="154771"/>
          </a:xfrm>
        </p:grpSpPr>
        <p:sp>
          <p:nvSpPr>
            <p:cNvPr name="Freeform 26" id="26"/>
            <p:cNvSpPr/>
            <p:nvPr/>
          </p:nvSpPr>
          <p:spPr>
            <a:xfrm flipH="false" flipV="false" rot="0">
              <a:off x="0" y="0"/>
              <a:ext cx="126520" cy="154771"/>
            </a:xfrm>
            <a:custGeom>
              <a:avLst/>
              <a:gdLst/>
              <a:ahLst/>
              <a:cxnLst/>
              <a:rect r="r" b="b" t="t" l="l"/>
              <a:pathLst>
                <a:path h="154771" w="126520">
                  <a:moveTo>
                    <a:pt x="0" y="0"/>
                  </a:moveTo>
                  <a:lnTo>
                    <a:pt x="126520" y="0"/>
                  </a:lnTo>
                  <a:lnTo>
                    <a:pt x="126520" y="154771"/>
                  </a:lnTo>
                  <a:lnTo>
                    <a:pt x="0" y="154771"/>
                  </a:lnTo>
                  <a:close/>
                </a:path>
              </a:pathLst>
            </a:custGeom>
            <a:solidFill>
              <a:srgbClr val="DC3C4D"/>
            </a:solidFill>
          </p:spPr>
        </p:sp>
        <p:sp>
          <p:nvSpPr>
            <p:cNvPr name="TextBox 27" id="27"/>
            <p:cNvSpPr txBox="true"/>
            <p:nvPr/>
          </p:nvSpPr>
          <p:spPr>
            <a:xfrm>
              <a:off x="0" y="28575"/>
              <a:ext cx="126520" cy="126196"/>
            </a:xfrm>
            <a:prstGeom prst="rect">
              <a:avLst/>
            </a:prstGeom>
          </p:spPr>
          <p:txBody>
            <a:bodyPr anchor="ctr" rtlCol="false" tIns="50800" lIns="50800" bIns="50800" rIns="50800"/>
            <a:lstStyle/>
            <a:p>
              <a:pPr algn="ctr">
                <a:lnSpc>
                  <a:spcPts val="2661"/>
                </a:lnSpc>
              </a:pPr>
              <a:r>
                <a:rPr lang="en-US" b="true" sz="2558">
                  <a:solidFill>
                    <a:srgbClr val="F4F4F4"/>
                  </a:solidFill>
                  <a:latin typeface="Raleway Bold"/>
                  <a:ea typeface="Raleway Bold"/>
                  <a:cs typeface="Raleway Bold"/>
                  <a:sym typeface="Raleway Bold"/>
                </a:rPr>
                <a:t>4</a:t>
              </a:r>
            </a:p>
          </p:txBody>
        </p:sp>
      </p:grpSp>
    </p:spTree>
  </p:cSld>
  <p:clrMapOvr>
    <a:masterClrMapping/>
  </p:clrMapOvr>
  <p:transition spd="fast">
    <p:fade/>
  </p:transition>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D15353"/>
        </a:solidFill>
      </p:bgPr>
    </p:bg>
    <p:spTree>
      <p:nvGrpSpPr>
        <p:cNvPr id="1" name=""/>
        <p:cNvGrpSpPr/>
        <p:nvPr/>
      </p:nvGrpSpPr>
      <p:grpSpPr>
        <a:xfrm>
          <a:off x="0" y="0"/>
          <a:ext cx="0" cy="0"/>
          <a:chOff x="0" y="0"/>
          <a:chExt cx="0" cy="0"/>
        </a:xfrm>
      </p:grpSpPr>
      <p:grpSp>
        <p:nvGrpSpPr>
          <p:cNvPr name="Group 2" id="2"/>
          <p:cNvGrpSpPr/>
          <p:nvPr/>
        </p:nvGrpSpPr>
        <p:grpSpPr>
          <a:xfrm rot="0">
            <a:off x="13873991" y="-192511"/>
            <a:ext cx="4530807" cy="10717674"/>
            <a:chOff x="0" y="0"/>
            <a:chExt cx="2218628" cy="5248189"/>
          </a:xfrm>
        </p:grpSpPr>
        <p:sp>
          <p:nvSpPr>
            <p:cNvPr name="Freeform 3" id="3"/>
            <p:cNvSpPr/>
            <p:nvPr/>
          </p:nvSpPr>
          <p:spPr>
            <a:xfrm flipH="false" flipV="false" rot="0">
              <a:off x="0" y="0"/>
              <a:ext cx="2218628" cy="5248189"/>
            </a:xfrm>
            <a:custGeom>
              <a:avLst/>
              <a:gdLst/>
              <a:ahLst/>
              <a:cxnLst/>
              <a:rect r="r" b="b" t="t" l="l"/>
              <a:pathLst>
                <a:path h="5248189" w="2218628">
                  <a:moveTo>
                    <a:pt x="0" y="0"/>
                  </a:moveTo>
                  <a:lnTo>
                    <a:pt x="2218628" y="0"/>
                  </a:lnTo>
                  <a:lnTo>
                    <a:pt x="2218628" y="5248189"/>
                  </a:lnTo>
                  <a:lnTo>
                    <a:pt x="0" y="5248189"/>
                  </a:lnTo>
                  <a:close/>
                </a:path>
              </a:pathLst>
            </a:custGeom>
            <a:solidFill>
              <a:srgbClr val="EDF0F2"/>
            </a:solidFill>
          </p:spPr>
        </p:sp>
        <p:sp>
          <p:nvSpPr>
            <p:cNvPr name="TextBox 4" id="4"/>
            <p:cNvSpPr txBox="true"/>
            <p:nvPr/>
          </p:nvSpPr>
          <p:spPr>
            <a:xfrm>
              <a:off x="0" y="-38100"/>
              <a:ext cx="2218628" cy="528628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653280" y="1028700"/>
            <a:ext cx="6606020" cy="8229600"/>
            <a:chOff x="0" y="0"/>
            <a:chExt cx="8808027" cy="10972800"/>
          </a:xfrm>
        </p:grpSpPr>
        <p:pic>
          <p:nvPicPr>
            <p:cNvPr name="Picture 6" id="6"/>
            <p:cNvPicPr>
              <a:picLocks noChangeAspect="true"/>
            </p:cNvPicPr>
            <p:nvPr/>
          </p:nvPicPr>
          <p:blipFill>
            <a:blip r:embed="rId2"/>
            <a:srcRect l="0" t="169" r="0" b="169"/>
            <a:stretch>
              <a:fillRect/>
            </a:stretch>
          </p:blipFill>
          <p:spPr>
            <a:xfrm flipH="false" flipV="false">
              <a:off x="0" y="0"/>
              <a:ext cx="8808027" cy="10972800"/>
            </a:xfrm>
            <a:prstGeom prst="rect">
              <a:avLst/>
            </a:prstGeom>
          </p:spPr>
        </p:pic>
      </p:grpSp>
      <p:grpSp>
        <p:nvGrpSpPr>
          <p:cNvPr name="Group 7" id="7"/>
          <p:cNvGrpSpPr/>
          <p:nvPr/>
        </p:nvGrpSpPr>
        <p:grpSpPr>
          <a:xfrm rot="0">
            <a:off x="1028700" y="9258300"/>
            <a:ext cx="3678387" cy="783197"/>
            <a:chOff x="0" y="0"/>
            <a:chExt cx="1293739" cy="275461"/>
          </a:xfrm>
        </p:grpSpPr>
        <p:sp>
          <p:nvSpPr>
            <p:cNvPr name="Freeform 8" id="8"/>
            <p:cNvSpPr/>
            <p:nvPr/>
          </p:nvSpPr>
          <p:spPr>
            <a:xfrm flipH="false" flipV="false" rot="0">
              <a:off x="0" y="0"/>
              <a:ext cx="1293739" cy="275461"/>
            </a:xfrm>
            <a:custGeom>
              <a:avLst/>
              <a:gdLst/>
              <a:ahLst/>
              <a:cxnLst/>
              <a:rect r="r" b="b" t="t" l="l"/>
              <a:pathLst>
                <a:path h="275461" w="1293739">
                  <a:moveTo>
                    <a:pt x="0" y="0"/>
                  </a:moveTo>
                  <a:lnTo>
                    <a:pt x="1293739" y="0"/>
                  </a:lnTo>
                  <a:lnTo>
                    <a:pt x="1293739" y="275461"/>
                  </a:lnTo>
                  <a:lnTo>
                    <a:pt x="0" y="275461"/>
                  </a:lnTo>
                  <a:close/>
                </a:path>
              </a:pathLst>
            </a:custGeom>
            <a:solidFill>
              <a:srgbClr val="000000">
                <a:alpha val="0"/>
              </a:srgbClr>
            </a:solidFill>
            <a:ln w="19050" cap="sq">
              <a:solidFill>
                <a:srgbClr val="E4E8EE"/>
              </a:solidFill>
              <a:prstDash val="solid"/>
              <a:miter/>
            </a:ln>
          </p:spPr>
        </p:sp>
        <p:sp>
          <p:nvSpPr>
            <p:cNvPr name="TextBox 9" id="9"/>
            <p:cNvSpPr txBox="true"/>
            <p:nvPr/>
          </p:nvSpPr>
          <p:spPr>
            <a:xfrm>
              <a:off x="0" y="-38100"/>
              <a:ext cx="1293739" cy="313561"/>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3918474" y="9393645"/>
            <a:ext cx="515527" cy="512506"/>
            <a:chOff x="0" y="0"/>
            <a:chExt cx="277085" cy="275461"/>
          </a:xfrm>
        </p:grpSpPr>
        <p:sp>
          <p:nvSpPr>
            <p:cNvPr name="Freeform 11" id="11"/>
            <p:cNvSpPr/>
            <p:nvPr/>
          </p:nvSpPr>
          <p:spPr>
            <a:xfrm flipH="false" flipV="false" rot="0">
              <a:off x="0" y="0"/>
              <a:ext cx="277085" cy="275461"/>
            </a:xfrm>
            <a:custGeom>
              <a:avLst/>
              <a:gdLst/>
              <a:ahLst/>
              <a:cxnLst/>
              <a:rect r="r" b="b" t="t" l="l"/>
              <a:pathLst>
                <a:path h="275461" w="277085">
                  <a:moveTo>
                    <a:pt x="0" y="0"/>
                  </a:moveTo>
                  <a:lnTo>
                    <a:pt x="277085" y="0"/>
                  </a:lnTo>
                  <a:lnTo>
                    <a:pt x="277085" y="275461"/>
                  </a:lnTo>
                  <a:lnTo>
                    <a:pt x="0" y="275461"/>
                  </a:lnTo>
                  <a:close/>
                </a:path>
              </a:pathLst>
            </a:custGeom>
            <a:solidFill>
              <a:srgbClr val="C5CCC6"/>
            </a:solidFill>
          </p:spPr>
        </p:sp>
        <p:sp>
          <p:nvSpPr>
            <p:cNvPr name="TextBox 12" id="12"/>
            <p:cNvSpPr txBox="true"/>
            <p:nvPr/>
          </p:nvSpPr>
          <p:spPr>
            <a:xfrm>
              <a:off x="0" y="-38100"/>
              <a:ext cx="277085" cy="313561"/>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4085587" y="9557867"/>
            <a:ext cx="181301" cy="184062"/>
          </a:xfrm>
          <a:custGeom>
            <a:avLst/>
            <a:gdLst/>
            <a:ahLst/>
            <a:cxnLst/>
            <a:rect r="r" b="b" t="t" l="l"/>
            <a:pathLst>
              <a:path h="184062" w="181301">
                <a:moveTo>
                  <a:pt x="0" y="0"/>
                </a:moveTo>
                <a:lnTo>
                  <a:pt x="181301" y="0"/>
                </a:lnTo>
                <a:lnTo>
                  <a:pt x="181301" y="184062"/>
                </a:lnTo>
                <a:lnTo>
                  <a:pt x="0" y="184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9823343" y="6646886"/>
            <a:ext cx="1659873" cy="165987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4E8EE"/>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625882" y="1180549"/>
            <a:ext cx="7518118" cy="765428"/>
            <a:chOff x="0" y="0"/>
            <a:chExt cx="10024157" cy="1020571"/>
          </a:xfrm>
        </p:grpSpPr>
        <p:sp>
          <p:nvSpPr>
            <p:cNvPr name="Freeform 18" id="18"/>
            <p:cNvSpPr/>
            <p:nvPr/>
          </p:nvSpPr>
          <p:spPr>
            <a:xfrm flipH="false" flipV="false" rot="0">
              <a:off x="0" y="0"/>
              <a:ext cx="1744464" cy="1020571"/>
            </a:xfrm>
            <a:custGeom>
              <a:avLst/>
              <a:gdLst/>
              <a:ahLst/>
              <a:cxnLst/>
              <a:rect r="r" b="b" t="t" l="l"/>
              <a:pathLst>
                <a:path h="1020571" w="1744464">
                  <a:moveTo>
                    <a:pt x="0" y="0"/>
                  </a:moveTo>
                  <a:lnTo>
                    <a:pt x="1744464" y="0"/>
                  </a:lnTo>
                  <a:lnTo>
                    <a:pt x="1744464" y="1020571"/>
                  </a:lnTo>
                  <a:lnTo>
                    <a:pt x="0" y="1020571"/>
                  </a:lnTo>
                  <a:lnTo>
                    <a:pt x="0" y="0"/>
                  </a:lnTo>
                  <a:close/>
                </a:path>
              </a:pathLst>
            </a:custGeom>
            <a:blipFill>
              <a:blip r:embed="rId5"/>
              <a:stretch>
                <a:fillRect l="0" t="0" r="0" b="0"/>
              </a:stretch>
            </a:blipFill>
          </p:spPr>
        </p:sp>
        <p:sp>
          <p:nvSpPr>
            <p:cNvPr name="TextBox 19" id="19"/>
            <p:cNvSpPr txBox="true"/>
            <p:nvPr/>
          </p:nvSpPr>
          <p:spPr>
            <a:xfrm rot="0">
              <a:off x="1314589" y="37325"/>
              <a:ext cx="8709568" cy="483447"/>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E4E8EE"/>
                  </a:solidFill>
                  <a:latin typeface="Poppins Bold"/>
                  <a:ea typeface="Poppins Bold"/>
                  <a:cs typeface="Poppins Bold"/>
                  <a:sym typeface="Poppins Bold"/>
                </a:rPr>
                <a:t>DEEP LEARNING</a:t>
              </a:r>
            </a:p>
          </p:txBody>
        </p:sp>
      </p:grpSp>
      <p:sp>
        <p:nvSpPr>
          <p:cNvPr name="Freeform 20" id="20"/>
          <p:cNvSpPr/>
          <p:nvPr/>
        </p:nvSpPr>
        <p:spPr>
          <a:xfrm flipH="false" flipV="false" rot="0">
            <a:off x="8644894" y="6087634"/>
            <a:ext cx="4016771" cy="2778375"/>
          </a:xfrm>
          <a:custGeom>
            <a:avLst/>
            <a:gdLst/>
            <a:ahLst/>
            <a:cxnLst/>
            <a:rect r="r" b="b" t="t" l="l"/>
            <a:pathLst>
              <a:path h="2778375" w="4016771">
                <a:moveTo>
                  <a:pt x="0" y="0"/>
                </a:moveTo>
                <a:lnTo>
                  <a:pt x="4016771" y="0"/>
                </a:lnTo>
                <a:lnTo>
                  <a:pt x="4016771" y="2778375"/>
                </a:lnTo>
                <a:lnTo>
                  <a:pt x="0" y="2778375"/>
                </a:lnTo>
                <a:lnTo>
                  <a:pt x="0" y="0"/>
                </a:lnTo>
                <a:close/>
              </a:path>
            </a:pathLst>
          </a:custGeom>
          <a:blipFill>
            <a:blip r:embed="rId6"/>
            <a:stretch>
              <a:fillRect l="0" t="0" r="0" b="-29820"/>
            </a:stretch>
          </a:blipFill>
        </p:spPr>
      </p:sp>
      <p:sp>
        <p:nvSpPr>
          <p:cNvPr name="TextBox 21" id="21"/>
          <p:cNvSpPr txBox="true"/>
          <p:nvPr/>
        </p:nvSpPr>
        <p:spPr>
          <a:xfrm rot="0">
            <a:off x="1841299" y="3503408"/>
            <a:ext cx="12257792" cy="1198245"/>
          </a:xfrm>
          <a:prstGeom prst="rect">
            <a:avLst/>
          </a:prstGeom>
        </p:spPr>
        <p:txBody>
          <a:bodyPr anchor="t" rtlCol="false" tIns="0" lIns="0" bIns="0" rIns="0">
            <a:spAutoFit/>
          </a:bodyPr>
          <a:lstStyle/>
          <a:p>
            <a:pPr algn="l" marL="0" indent="0" lvl="0">
              <a:lnSpc>
                <a:spcPts val="8190"/>
              </a:lnSpc>
              <a:spcBef>
                <a:spcPct val="0"/>
              </a:spcBef>
            </a:pPr>
            <a:r>
              <a:rPr lang="en-US" b="true" sz="9000" spc="126">
                <a:solidFill>
                  <a:srgbClr val="E4E8EE"/>
                </a:solidFill>
                <a:latin typeface="Poppins Bold"/>
                <a:ea typeface="Poppins Bold"/>
                <a:cs typeface="Poppins Bold"/>
                <a:sym typeface="Poppins Bold"/>
              </a:rPr>
              <a:t>DEMO CODE</a:t>
            </a:r>
          </a:p>
        </p:txBody>
      </p:sp>
      <p:sp>
        <p:nvSpPr>
          <p:cNvPr name="TextBox 22" id="22"/>
          <p:cNvSpPr txBox="true"/>
          <p:nvPr/>
        </p:nvSpPr>
        <p:spPr>
          <a:xfrm rot="0">
            <a:off x="1389953" y="9471628"/>
            <a:ext cx="2272107" cy="308616"/>
          </a:xfrm>
          <a:prstGeom prst="rect">
            <a:avLst/>
          </a:prstGeom>
        </p:spPr>
        <p:txBody>
          <a:bodyPr anchor="t" rtlCol="false" tIns="0" lIns="0" bIns="0" rIns="0">
            <a:spAutoFit/>
          </a:bodyPr>
          <a:lstStyle/>
          <a:p>
            <a:pPr algn="l">
              <a:lnSpc>
                <a:spcPts val="2414"/>
              </a:lnSpc>
              <a:spcBef>
                <a:spcPct val="0"/>
              </a:spcBef>
            </a:pPr>
            <a:r>
              <a:rPr lang="en-US" b="true" sz="1724" spc="24">
                <a:solidFill>
                  <a:srgbClr val="FFFFFF"/>
                </a:solidFill>
                <a:latin typeface="Poppins Semi-Bold"/>
                <a:ea typeface="Poppins Semi-Bold"/>
                <a:cs typeface="Poppins Semi-Bold"/>
                <a:sym typeface="Poppins Semi-Bold"/>
              </a:rPr>
              <a:t>Tìm hiểu ngay</a:t>
            </a:r>
          </a:p>
        </p:txBody>
      </p:sp>
    </p:spTree>
  </p:cSld>
  <p:clrMapOvr>
    <a:masterClrMapping/>
  </p:clrMapOvr>
  <p:transition spd="fast">
    <p:fade/>
  </p:transition>
</p:sld>
</file>

<file path=ppt/slides/slide4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E59">
                <a:alpha val="100000"/>
              </a:srgbClr>
            </a:gs>
            <a:gs pos="100000">
              <a:srgbClr val="FF914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25529" y="3404967"/>
            <a:ext cx="18939059" cy="1464829"/>
            <a:chOff x="0" y="0"/>
            <a:chExt cx="4988065" cy="385799"/>
          </a:xfrm>
        </p:grpSpPr>
        <p:sp>
          <p:nvSpPr>
            <p:cNvPr name="Freeform 3" id="3"/>
            <p:cNvSpPr/>
            <p:nvPr/>
          </p:nvSpPr>
          <p:spPr>
            <a:xfrm flipH="false" flipV="false" rot="0">
              <a:off x="0" y="0"/>
              <a:ext cx="4988065" cy="385799"/>
            </a:xfrm>
            <a:custGeom>
              <a:avLst/>
              <a:gdLst/>
              <a:ahLst/>
              <a:cxnLst/>
              <a:rect r="r" b="b" t="t" l="l"/>
              <a:pathLst>
                <a:path h="385799" w="4988065">
                  <a:moveTo>
                    <a:pt x="0" y="0"/>
                  </a:moveTo>
                  <a:lnTo>
                    <a:pt x="4988065" y="0"/>
                  </a:lnTo>
                  <a:lnTo>
                    <a:pt x="4988065" y="385799"/>
                  </a:lnTo>
                  <a:lnTo>
                    <a:pt x="0" y="385799"/>
                  </a:lnTo>
                  <a:close/>
                </a:path>
              </a:pathLst>
            </a:custGeom>
            <a:solidFill>
              <a:srgbClr val="DC3C4D">
                <a:alpha val="71765"/>
              </a:srgbClr>
            </a:solidFill>
          </p:spPr>
        </p:sp>
        <p:sp>
          <p:nvSpPr>
            <p:cNvPr name="TextBox 4" id="4"/>
            <p:cNvSpPr txBox="true"/>
            <p:nvPr/>
          </p:nvSpPr>
          <p:spPr>
            <a:xfrm>
              <a:off x="0" y="28575"/>
              <a:ext cx="4988065" cy="357224"/>
            </a:xfrm>
            <a:prstGeom prst="rect">
              <a:avLst/>
            </a:prstGeom>
          </p:spPr>
          <p:txBody>
            <a:bodyPr anchor="ctr" rtlCol="false" tIns="50800" lIns="50800" bIns="50800" rIns="50800"/>
            <a:lstStyle/>
            <a:p>
              <a:pPr algn="ctr">
                <a:lnSpc>
                  <a:spcPts val="2661"/>
                </a:lnSpc>
              </a:pPr>
            </a:p>
          </p:txBody>
        </p:sp>
      </p:grpSp>
      <p:sp>
        <p:nvSpPr>
          <p:cNvPr name="Freeform 5" id="5"/>
          <p:cNvSpPr/>
          <p:nvPr/>
        </p:nvSpPr>
        <p:spPr>
          <a:xfrm flipH="false" flipV="true" rot="0">
            <a:off x="12824880" y="5002818"/>
            <a:ext cx="3980134" cy="4114800"/>
          </a:xfrm>
          <a:custGeom>
            <a:avLst/>
            <a:gdLst/>
            <a:ahLst/>
            <a:cxnLst/>
            <a:rect r="r" b="b" t="t" l="l"/>
            <a:pathLst>
              <a:path h="4114800" w="3980134">
                <a:moveTo>
                  <a:pt x="0" y="4114800"/>
                </a:moveTo>
                <a:lnTo>
                  <a:pt x="3980134" y="4114800"/>
                </a:lnTo>
                <a:lnTo>
                  <a:pt x="3980134"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1588548"/>
            <a:ext cx="2549517" cy="2585062"/>
          </a:xfrm>
          <a:custGeom>
            <a:avLst/>
            <a:gdLst/>
            <a:ahLst/>
            <a:cxnLst/>
            <a:rect r="r" b="b" t="t" l="l"/>
            <a:pathLst>
              <a:path h="2585062" w="2549517">
                <a:moveTo>
                  <a:pt x="0" y="0"/>
                </a:moveTo>
                <a:lnTo>
                  <a:pt x="2549517" y="0"/>
                </a:lnTo>
                <a:lnTo>
                  <a:pt x="2549517" y="2585062"/>
                </a:lnTo>
                <a:lnTo>
                  <a:pt x="0" y="2585062"/>
                </a:lnTo>
                <a:lnTo>
                  <a:pt x="0" y="0"/>
                </a:lnTo>
                <a:close/>
              </a:path>
            </a:pathLst>
          </a:custGeom>
          <a:blipFill>
            <a:blip r:embed="rId4">
              <a:alphaModFix amt="71000"/>
            </a:blip>
            <a:stretch>
              <a:fillRect l="0" t="0" r="0" b="0"/>
            </a:stretch>
          </a:blipFill>
        </p:spPr>
      </p:sp>
      <p:sp>
        <p:nvSpPr>
          <p:cNvPr name="Freeform 7" id="7"/>
          <p:cNvSpPr/>
          <p:nvPr/>
        </p:nvSpPr>
        <p:spPr>
          <a:xfrm flipH="false" flipV="false" rot="0">
            <a:off x="16543611" y="3404967"/>
            <a:ext cx="2549517" cy="2585062"/>
          </a:xfrm>
          <a:custGeom>
            <a:avLst/>
            <a:gdLst/>
            <a:ahLst/>
            <a:cxnLst/>
            <a:rect r="r" b="b" t="t" l="l"/>
            <a:pathLst>
              <a:path h="2585062" w="2549517">
                <a:moveTo>
                  <a:pt x="0" y="0"/>
                </a:moveTo>
                <a:lnTo>
                  <a:pt x="2549517" y="0"/>
                </a:lnTo>
                <a:lnTo>
                  <a:pt x="2549517" y="2585062"/>
                </a:lnTo>
                <a:lnTo>
                  <a:pt x="0" y="2585062"/>
                </a:lnTo>
                <a:lnTo>
                  <a:pt x="0" y="0"/>
                </a:lnTo>
                <a:close/>
              </a:path>
            </a:pathLst>
          </a:custGeom>
          <a:blipFill>
            <a:blip r:embed="rId4">
              <a:alphaModFix amt="71000"/>
            </a:blip>
            <a:stretch>
              <a:fillRect l="0" t="0" r="0" b="0"/>
            </a:stretch>
          </a:blipFill>
        </p:spPr>
      </p:sp>
      <p:sp>
        <p:nvSpPr>
          <p:cNvPr name="TextBox 8" id="8"/>
          <p:cNvSpPr txBox="true"/>
          <p:nvPr/>
        </p:nvSpPr>
        <p:spPr>
          <a:xfrm rot="0">
            <a:off x="2660616" y="5050443"/>
            <a:ext cx="8878579" cy="2735901"/>
          </a:xfrm>
          <a:prstGeom prst="rect">
            <a:avLst/>
          </a:prstGeom>
        </p:spPr>
        <p:txBody>
          <a:bodyPr anchor="t" rtlCol="false" tIns="0" lIns="0" bIns="0" rIns="0">
            <a:spAutoFit/>
          </a:bodyPr>
          <a:lstStyle/>
          <a:p>
            <a:pPr algn="l">
              <a:lnSpc>
                <a:spcPts val="10753"/>
              </a:lnSpc>
            </a:pPr>
            <a:r>
              <a:rPr lang="en-US" sz="9350" b="true">
                <a:solidFill>
                  <a:srgbClr val="FFFBE2"/>
                </a:solidFill>
                <a:latin typeface="Montserrat Bold"/>
                <a:ea typeface="Montserrat Bold"/>
                <a:cs typeface="Montserrat Bold"/>
                <a:sym typeface="Montserrat Bold"/>
              </a:rPr>
              <a:t>Cảm ơn</a:t>
            </a:r>
          </a:p>
          <a:p>
            <a:pPr algn="l">
              <a:lnSpc>
                <a:spcPts val="10753"/>
              </a:lnSpc>
            </a:pPr>
            <a:r>
              <a:rPr lang="en-US" sz="9350" b="true">
                <a:solidFill>
                  <a:srgbClr val="FFFBE2"/>
                </a:solidFill>
                <a:latin typeface="Montserrat Bold"/>
                <a:ea typeface="Montserrat Bold"/>
                <a:cs typeface="Montserrat Bold"/>
                <a:sym typeface="Montserrat Bold"/>
              </a:rPr>
              <a:t>đã lắng nghe</a:t>
            </a:r>
          </a:p>
        </p:txBody>
      </p:sp>
      <p:sp>
        <p:nvSpPr>
          <p:cNvPr name="TextBox 9" id="9"/>
          <p:cNvSpPr txBox="true"/>
          <p:nvPr/>
        </p:nvSpPr>
        <p:spPr>
          <a:xfrm rot="0">
            <a:off x="2660616" y="3511872"/>
            <a:ext cx="8449147" cy="1371102"/>
          </a:xfrm>
          <a:prstGeom prst="rect">
            <a:avLst/>
          </a:prstGeom>
        </p:spPr>
        <p:txBody>
          <a:bodyPr anchor="t" rtlCol="false" tIns="0" lIns="0" bIns="0" rIns="0">
            <a:spAutoFit/>
          </a:bodyPr>
          <a:lstStyle/>
          <a:p>
            <a:pPr algn="l">
              <a:lnSpc>
                <a:spcPts val="9724"/>
              </a:lnSpc>
              <a:spcBef>
                <a:spcPct val="0"/>
              </a:spcBef>
            </a:pPr>
            <a:r>
              <a:rPr lang="en-US" b="true" sz="9350">
                <a:solidFill>
                  <a:srgbClr val="F4F4F4"/>
                </a:solidFill>
                <a:latin typeface="Poppins Bold"/>
                <a:ea typeface="Poppins Bold"/>
                <a:cs typeface="Poppins Bold"/>
                <a:sym typeface="Poppins Bold"/>
              </a:rPr>
              <a:t>Thank You!</a:t>
            </a:r>
          </a:p>
        </p:txBody>
      </p:sp>
      <p:grpSp>
        <p:nvGrpSpPr>
          <p:cNvPr name="Group 10" id="10"/>
          <p:cNvGrpSpPr/>
          <p:nvPr/>
        </p:nvGrpSpPr>
        <p:grpSpPr>
          <a:xfrm rot="0">
            <a:off x="2660616" y="1205834"/>
            <a:ext cx="7518118" cy="765428"/>
            <a:chOff x="0" y="0"/>
            <a:chExt cx="10024157" cy="1020571"/>
          </a:xfrm>
        </p:grpSpPr>
        <p:sp>
          <p:nvSpPr>
            <p:cNvPr name="Freeform 11" id="11"/>
            <p:cNvSpPr/>
            <p:nvPr/>
          </p:nvSpPr>
          <p:spPr>
            <a:xfrm flipH="false" flipV="false" rot="0">
              <a:off x="0" y="0"/>
              <a:ext cx="1744464" cy="1020571"/>
            </a:xfrm>
            <a:custGeom>
              <a:avLst/>
              <a:gdLst/>
              <a:ahLst/>
              <a:cxnLst/>
              <a:rect r="r" b="b" t="t" l="l"/>
              <a:pathLst>
                <a:path h="1020571" w="1744464">
                  <a:moveTo>
                    <a:pt x="0" y="0"/>
                  </a:moveTo>
                  <a:lnTo>
                    <a:pt x="1744464" y="0"/>
                  </a:lnTo>
                  <a:lnTo>
                    <a:pt x="1744464" y="1020571"/>
                  </a:lnTo>
                  <a:lnTo>
                    <a:pt x="0" y="1020571"/>
                  </a:lnTo>
                  <a:lnTo>
                    <a:pt x="0" y="0"/>
                  </a:lnTo>
                  <a:close/>
                </a:path>
              </a:pathLst>
            </a:custGeom>
            <a:blipFill>
              <a:blip r:embed="rId5"/>
              <a:stretch>
                <a:fillRect l="0" t="0" r="0" b="0"/>
              </a:stretch>
            </a:blipFill>
          </p:spPr>
        </p:sp>
        <p:sp>
          <p:nvSpPr>
            <p:cNvPr name="TextBox 12" id="12"/>
            <p:cNvSpPr txBox="true"/>
            <p:nvPr/>
          </p:nvSpPr>
          <p:spPr>
            <a:xfrm rot="0">
              <a:off x="1314589" y="37325"/>
              <a:ext cx="8709568" cy="483447"/>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gr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0F4EF"/>
        </a:solidFill>
      </p:bgPr>
    </p:bg>
    <p:spTree>
      <p:nvGrpSpPr>
        <p:cNvPr id="1" name=""/>
        <p:cNvGrpSpPr/>
        <p:nvPr/>
      </p:nvGrpSpPr>
      <p:grpSpPr>
        <a:xfrm>
          <a:off x="0" y="0"/>
          <a:ext cx="0" cy="0"/>
          <a:chOff x="0" y="0"/>
          <a:chExt cx="0" cy="0"/>
        </a:xfrm>
      </p:grpSpPr>
      <p:grpSp>
        <p:nvGrpSpPr>
          <p:cNvPr name="Group 2" id="2"/>
          <p:cNvGrpSpPr/>
          <p:nvPr/>
        </p:nvGrpSpPr>
        <p:grpSpPr>
          <a:xfrm rot="0">
            <a:off x="3559979" y="2445749"/>
            <a:ext cx="14728021" cy="1464829"/>
            <a:chOff x="0" y="0"/>
            <a:chExt cx="3878985" cy="385799"/>
          </a:xfrm>
        </p:grpSpPr>
        <p:sp>
          <p:nvSpPr>
            <p:cNvPr name="Freeform 3" id="3"/>
            <p:cNvSpPr/>
            <p:nvPr/>
          </p:nvSpPr>
          <p:spPr>
            <a:xfrm flipH="false" flipV="false" rot="0">
              <a:off x="0" y="0"/>
              <a:ext cx="3878985" cy="385799"/>
            </a:xfrm>
            <a:custGeom>
              <a:avLst/>
              <a:gdLst/>
              <a:ahLst/>
              <a:cxnLst/>
              <a:rect r="r" b="b" t="t" l="l"/>
              <a:pathLst>
                <a:path h="385799" w="3878985">
                  <a:moveTo>
                    <a:pt x="0" y="0"/>
                  </a:moveTo>
                  <a:lnTo>
                    <a:pt x="3878985" y="0"/>
                  </a:lnTo>
                  <a:lnTo>
                    <a:pt x="3878985" y="385799"/>
                  </a:lnTo>
                  <a:lnTo>
                    <a:pt x="0" y="385799"/>
                  </a:lnTo>
                  <a:close/>
                </a:path>
              </a:pathLst>
            </a:custGeom>
            <a:solidFill>
              <a:srgbClr val="F74949">
                <a:alpha val="71765"/>
              </a:srgbClr>
            </a:solidFill>
          </p:spPr>
        </p:sp>
        <p:sp>
          <p:nvSpPr>
            <p:cNvPr name="TextBox 4" id="4"/>
            <p:cNvSpPr txBox="true"/>
            <p:nvPr/>
          </p:nvSpPr>
          <p:spPr>
            <a:xfrm>
              <a:off x="0" y="28575"/>
              <a:ext cx="3878985" cy="357224"/>
            </a:xfrm>
            <a:prstGeom prst="rect">
              <a:avLst/>
            </a:prstGeom>
          </p:spPr>
          <p:txBody>
            <a:bodyPr anchor="ctr" rtlCol="false" tIns="50800" lIns="50800" bIns="50800" rIns="50800"/>
            <a:lstStyle/>
            <a:p>
              <a:pPr algn="ctr">
                <a:lnSpc>
                  <a:spcPts val="2661"/>
                </a:lnSpc>
              </a:pPr>
            </a:p>
          </p:txBody>
        </p:sp>
      </p:grpSp>
      <p:sp>
        <p:nvSpPr>
          <p:cNvPr name="Freeform 5" id="5"/>
          <p:cNvSpPr/>
          <p:nvPr/>
        </p:nvSpPr>
        <p:spPr>
          <a:xfrm flipH="false" flipV="false" rot="0">
            <a:off x="546149" y="2336074"/>
            <a:ext cx="6217418" cy="6922226"/>
          </a:xfrm>
          <a:custGeom>
            <a:avLst/>
            <a:gdLst/>
            <a:ahLst/>
            <a:cxnLst/>
            <a:rect r="r" b="b" t="t" l="l"/>
            <a:pathLst>
              <a:path h="6922226" w="6217418">
                <a:moveTo>
                  <a:pt x="0" y="0"/>
                </a:moveTo>
                <a:lnTo>
                  <a:pt x="6217418" y="0"/>
                </a:lnTo>
                <a:lnTo>
                  <a:pt x="6217418" y="6922226"/>
                </a:lnTo>
                <a:lnTo>
                  <a:pt x="0" y="69222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true" rot="0">
            <a:off x="14158001" y="6463808"/>
            <a:ext cx="6775868" cy="4114800"/>
          </a:xfrm>
          <a:custGeom>
            <a:avLst/>
            <a:gdLst/>
            <a:ahLst/>
            <a:cxnLst/>
            <a:rect r="r" b="b" t="t" l="l"/>
            <a:pathLst>
              <a:path h="4114800" w="6775868">
                <a:moveTo>
                  <a:pt x="6775868" y="4114800"/>
                </a:moveTo>
                <a:lnTo>
                  <a:pt x="0" y="4114800"/>
                </a:lnTo>
                <a:lnTo>
                  <a:pt x="0" y="0"/>
                </a:lnTo>
                <a:lnTo>
                  <a:pt x="6775868" y="0"/>
                </a:lnTo>
                <a:lnTo>
                  <a:pt x="6775868"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498220" y="4431989"/>
            <a:ext cx="711511" cy="711511"/>
          </a:xfrm>
          <a:custGeom>
            <a:avLst/>
            <a:gdLst/>
            <a:ahLst/>
            <a:cxnLst/>
            <a:rect r="r" b="b" t="t" l="l"/>
            <a:pathLst>
              <a:path h="711511" w="711511">
                <a:moveTo>
                  <a:pt x="0" y="0"/>
                </a:moveTo>
                <a:lnTo>
                  <a:pt x="711512" y="0"/>
                </a:lnTo>
                <a:lnTo>
                  <a:pt x="711512" y="711511"/>
                </a:lnTo>
                <a:lnTo>
                  <a:pt x="0" y="7115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7706519" y="4525133"/>
            <a:ext cx="327767" cy="499455"/>
          </a:xfrm>
          <a:custGeom>
            <a:avLst/>
            <a:gdLst/>
            <a:ahLst/>
            <a:cxnLst/>
            <a:rect r="r" b="b" t="t" l="l"/>
            <a:pathLst>
              <a:path h="499455" w="327767">
                <a:moveTo>
                  <a:pt x="0" y="0"/>
                </a:moveTo>
                <a:lnTo>
                  <a:pt x="327768" y="0"/>
                </a:lnTo>
                <a:lnTo>
                  <a:pt x="327768" y="499455"/>
                </a:lnTo>
                <a:lnTo>
                  <a:pt x="0" y="4994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7498220" y="5945539"/>
            <a:ext cx="711511" cy="711511"/>
          </a:xfrm>
          <a:custGeom>
            <a:avLst/>
            <a:gdLst/>
            <a:ahLst/>
            <a:cxnLst/>
            <a:rect r="r" b="b" t="t" l="l"/>
            <a:pathLst>
              <a:path h="711511" w="711511">
                <a:moveTo>
                  <a:pt x="0" y="0"/>
                </a:moveTo>
                <a:lnTo>
                  <a:pt x="711512" y="0"/>
                </a:lnTo>
                <a:lnTo>
                  <a:pt x="711512" y="711511"/>
                </a:lnTo>
                <a:lnTo>
                  <a:pt x="0" y="7115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7498220" y="7246654"/>
            <a:ext cx="711511" cy="711511"/>
          </a:xfrm>
          <a:custGeom>
            <a:avLst/>
            <a:gdLst/>
            <a:ahLst/>
            <a:cxnLst/>
            <a:rect r="r" b="b" t="t" l="l"/>
            <a:pathLst>
              <a:path h="711511" w="711511">
                <a:moveTo>
                  <a:pt x="0" y="0"/>
                </a:moveTo>
                <a:lnTo>
                  <a:pt x="711512" y="0"/>
                </a:lnTo>
                <a:lnTo>
                  <a:pt x="711512" y="711511"/>
                </a:lnTo>
                <a:lnTo>
                  <a:pt x="0" y="7115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7604416" y="7352850"/>
            <a:ext cx="499120" cy="499120"/>
          </a:xfrm>
          <a:custGeom>
            <a:avLst/>
            <a:gdLst/>
            <a:ahLst/>
            <a:cxnLst/>
            <a:rect r="r" b="b" t="t" l="l"/>
            <a:pathLst>
              <a:path h="499120" w="499120">
                <a:moveTo>
                  <a:pt x="0" y="0"/>
                </a:moveTo>
                <a:lnTo>
                  <a:pt x="499120" y="0"/>
                </a:lnTo>
                <a:lnTo>
                  <a:pt x="499120" y="499120"/>
                </a:lnTo>
                <a:lnTo>
                  <a:pt x="0" y="49912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7573319" y="6020637"/>
            <a:ext cx="561313" cy="561313"/>
          </a:xfrm>
          <a:custGeom>
            <a:avLst/>
            <a:gdLst/>
            <a:ahLst/>
            <a:cxnLst/>
            <a:rect r="r" b="b" t="t" l="l"/>
            <a:pathLst>
              <a:path h="561313" w="561313">
                <a:moveTo>
                  <a:pt x="0" y="0"/>
                </a:moveTo>
                <a:lnTo>
                  <a:pt x="561314" y="0"/>
                </a:lnTo>
                <a:lnTo>
                  <a:pt x="561314" y="561314"/>
                </a:lnTo>
                <a:lnTo>
                  <a:pt x="0" y="56131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776799" y="1075345"/>
            <a:ext cx="1308348" cy="765428"/>
          </a:xfrm>
          <a:custGeom>
            <a:avLst/>
            <a:gdLst/>
            <a:ahLst/>
            <a:cxnLst/>
            <a:rect r="r" b="b" t="t" l="l"/>
            <a:pathLst>
              <a:path h="765428" w="1308348">
                <a:moveTo>
                  <a:pt x="0" y="0"/>
                </a:moveTo>
                <a:lnTo>
                  <a:pt x="1308348" y="0"/>
                </a:lnTo>
                <a:lnTo>
                  <a:pt x="1308348" y="765429"/>
                </a:lnTo>
                <a:lnTo>
                  <a:pt x="0" y="765429"/>
                </a:lnTo>
                <a:lnTo>
                  <a:pt x="0" y="0"/>
                </a:lnTo>
                <a:close/>
              </a:path>
            </a:pathLst>
          </a:custGeom>
          <a:blipFill>
            <a:blip r:embed="rId14"/>
            <a:stretch>
              <a:fillRect l="0" t="0" r="0" b="0"/>
            </a:stretch>
          </a:blipFill>
        </p:spPr>
      </p:sp>
      <p:sp>
        <p:nvSpPr>
          <p:cNvPr name="TextBox 14" id="14"/>
          <p:cNvSpPr txBox="true"/>
          <p:nvPr/>
        </p:nvSpPr>
        <p:spPr>
          <a:xfrm rot="0">
            <a:off x="10687050" y="2692979"/>
            <a:ext cx="11571914"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Giới thiệu đề tài</a:t>
            </a:r>
          </a:p>
        </p:txBody>
      </p:sp>
      <p:sp>
        <p:nvSpPr>
          <p:cNvPr name="TextBox 15" id="15"/>
          <p:cNvSpPr txBox="true"/>
          <p:nvPr/>
        </p:nvSpPr>
        <p:spPr>
          <a:xfrm rot="0">
            <a:off x="8462466" y="4144835"/>
            <a:ext cx="9393203" cy="1253491"/>
          </a:xfrm>
          <a:prstGeom prst="rect">
            <a:avLst/>
          </a:prstGeom>
        </p:spPr>
        <p:txBody>
          <a:bodyPr anchor="t" rtlCol="false" tIns="0" lIns="0" bIns="0" rIns="0">
            <a:spAutoFit/>
          </a:bodyPr>
          <a:lstStyle/>
          <a:p>
            <a:pPr algn="l">
              <a:lnSpc>
                <a:spcPts val="3359"/>
              </a:lnSpc>
              <a:spcBef>
                <a:spcPct val="0"/>
              </a:spcBef>
            </a:pPr>
            <a:r>
              <a:rPr lang="en-US" sz="2399" spc="119">
                <a:solidFill>
                  <a:srgbClr val="000000"/>
                </a:solidFill>
                <a:latin typeface="Lexend Deca"/>
                <a:ea typeface="Lexend Deca"/>
                <a:cs typeface="Lexend Deca"/>
                <a:sym typeface="Lexend Deca"/>
              </a:rPr>
              <a:t>Nhận diện biển báo là một nhiệm vụ quan trọng giúp hỗ trợ tài xế và hệ thống xe tự hành đưa ra quyết định chính xác. </a:t>
            </a:r>
          </a:p>
        </p:txBody>
      </p:sp>
      <p:sp>
        <p:nvSpPr>
          <p:cNvPr name="TextBox 16" id="16"/>
          <p:cNvSpPr txBox="true"/>
          <p:nvPr/>
        </p:nvSpPr>
        <p:spPr>
          <a:xfrm rot="0">
            <a:off x="8462466" y="7295700"/>
            <a:ext cx="8016956" cy="415291"/>
          </a:xfrm>
          <a:prstGeom prst="rect">
            <a:avLst/>
          </a:prstGeom>
        </p:spPr>
        <p:txBody>
          <a:bodyPr anchor="t" rtlCol="false" tIns="0" lIns="0" bIns="0" rIns="0">
            <a:spAutoFit/>
          </a:bodyPr>
          <a:lstStyle/>
          <a:p>
            <a:pPr algn="l">
              <a:lnSpc>
                <a:spcPts val="3359"/>
              </a:lnSpc>
              <a:spcBef>
                <a:spcPct val="0"/>
              </a:spcBef>
            </a:pPr>
            <a:r>
              <a:rPr lang="en-US" sz="2399" spc="119">
                <a:solidFill>
                  <a:srgbClr val="000000"/>
                </a:solidFill>
                <a:latin typeface="Lexend Deca"/>
                <a:ea typeface="Lexend Deca"/>
                <a:cs typeface="Lexend Deca"/>
                <a:sym typeface="Lexend Deca"/>
              </a:rPr>
              <a:t>Triển khai mô hình lên web với ReactJS.</a:t>
            </a:r>
          </a:p>
        </p:txBody>
      </p:sp>
      <p:sp>
        <p:nvSpPr>
          <p:cNvPr name="TextBox 17" id="17"/>
          <p:cNvSpPr txBox="true"/>
          <p:nvPr/>
        </p:nvSpPr>
        <p:spPr>
          <a:xfrm rot="0">
            <a:off x="8462466" y="5680259"/>
            <a:ext cx="9825534" cy="1672591"/>
          </a:xfrm>
          <a:prstGeom prst="rect">
            <a:avLst/>
          </a:prstGeom>
        </p:spPr>
        <p:txBody>
          <a:bodyPr anchor="t" rtlCol="false" tIns="0" lIns="0" bIns="0" rIns="0">
            <a:spAutoFit/>
          </a:bodyPr>
          <a:lstStyle/>
          <a:p>
            <a:pPr algn="l">
              <a:lnSpc>
                <a:spcPts val="3359"/>
              </a:lnSpc>
              <a:spcBef>
                <a:spcPct val="0"/>
              </a:spcBef>
            </a:pPr>
            <a:r>
              <a:rPr lang="en-US" sz="2399" spc="119">
                <a:solidFill>
                  <a:srgbClr val="000000"/>
                </a:solidFill>
                <a:latin typeface="Lexend Deca"/>
                <a:ea typeface="Lexend Deca"/>
                <a:cs typeface="Lexend Deca"/>
                <a:sym typeface="Lexend Deca"/>
              </a:rPr>
              <a:t>Mục tiêu của bài toán là xây dựng một mô hình deep learning có khả năng phát hiện và phân loại biển báo giao thông từ hình ảnh.</a:t>
            </a:r>
          </a:p>
          <a:p>
            <a:pPr algn="l">
              <a:lnSpc>
                <a:spcPts val="3359"/>
              </a:lnSpc>
              <a:spcBef>
                <a:spcPct val="0"/>
              </a:spcBef>
            </a:pPr>
          </a:p>
        </p:txBody>
      </p:sp>
      <p:sp>
        <p:nvSpPr>
          <p:cNvPr name="TextBox 18" id="18"/>
          <p:cNvSpPr txBox="true"/>
          <p:nvPr/>
        </p:nvSpPr>
        <p:spPr>
          <a:xfrm rot="0">
            <a:off x="1815946" y="1085949"/>
            <a:ext cx="6532176" cy="734060"/>
          </a:xfrm>
          <a:prstGeom prst="rect">
            <a:avLst/>
          </a:prstGeom>
        </p:spPr>
        <p:txBody>
          <a:bodyPr anchor="t" rtlCol="false" tIns="0" lIns="0" bIns="0" rIns="0">
            <a:spAutoFit/>
          </a:bodyPr>
          <a:lstStyle/>
          <a:p>
            <a:pPr algn="l">
              <a:lnSpc>
                <a:spcPts val="2859"/>
              </a:lnSpc>
            </a:pPr>
            <a:r>
              <a:rPr lang="en-US" sz="2199" b="true">
                <a:solidFill>
                  <a:srgbClr val="1A1A1A"/>
                </a:solidFill>
                <a:latin typeface="Poppins Bold"/>
                <a:ea typeface="Poppins Bold"/>
                <a:cs typeface="Poppins Bold"/>
                <a:sym typeface="Poppins Bold"/>
              </a:rPr>
              <a:t>DEEP LEARNING</a:t>
            </a:r>
          </a:p>
          <a:p>
            <a:pPr algn="l" marL="0" indent="0" lvl="1">
              <a:lnSpc>
                <a:spcPts val="2859"/>
              </a:lnSpc>
              <a:spcBef>
                <a:spcPct val="0"/>
              </a:spcBef>
            </a:pP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0F4EF"/>
        </a:solidFill>
      </p:bgPr>
    </p:bg>
    <p:spTree>
      <p:nvGrpSpPr>
        <p:cNvPr id="1" name=""/>
        <p:cNvGrpSpPr/>
        <p:nvPr/>
      </p:nvGrpSpPr>
      <p:grpSpPr>
        <a:xfrm>
          <a:off x="0" y="0"/>
          <a:ext cx="0" cy="0"/>
          <a:chOff x="0" y="0"/>
          <a:chExt cx="0" cy="0"/>
        </a:xfrm>
      </p:grpSpPr>
      <p:sp>
        <p:nvSpPr>
          <p:cNvPr name="Freeform 2" id="2"/>
          <p:cNvSpPr/>
          <p:nvPr/>
        </p:nvSpPr>
        <p:spPr>
          <a:xfrm flipH="false" flipV="false" rot="0">
            <a:off x="9263774" y="-842039"/>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10810" y="-155024"/>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697500" y="2434908"/>
            <a:ext cx="21311029" cy="1464829"/>
            <a:chOff x="0" y="0"/>
            <a:chExt cx="5612781" cy="385799"/>
          </a:xfrm>
        </p:grpSpPr>
        <p:sp>
          <p:nvSpPr>
            <p:cNvPr name="Freeform 5" id="5"/>
            <p:cNvSpPr/>
            <p:nvPr/>
          </p:nvSpPr>
          <p:spPr>
            <a:xfrm flipH="false" flipV="false" rot="0">
              <a:off x="0" y="0"/>
              <a:ext cx="5612781" cy="385799"/>
            </a:xfrm>
            <a:custGeom>
              <a:avLst/>
              <a:gdLst/>
              <a:ahLst/>
              <a:cxnLst/>
              <a:rect r="r" b="b" t="t" l="l"/>
              <a:pathLst>
                <a:path h="385799" w="5612781">
                  <a:moveTo>
                    <a:pt x="0" y="0"/>
                  </a:moveTo>
                  <a:lnTo>
                    <a:pt x="5612781" y="0"/>
                  </a:lnTo>
                  <a:lnTo>
                    <a:pt x="5612781" y="385799"/>
                  </a:lnTo>
                  <a:lnTo>
                    <a:pt x="0" y="385799"/>
                  </a:lnTo>
                  <a:close/>
                </a:path>
              </a:pathLst>
            </a:custGeom>
            <a:solidFill>
              <a:srgbClr val="F74949">
                <a:alpha val="71765"/>
              </a:srgbClr>
            </a:solidFill>
          </p:spPr>
        </p:sp>
        <p:sp>
          <p:nvSpPr>
            <p:cNvPr name="TextBox 6" id="6"/>
            <p:cNvSpPr txBox="true"/>
            <p:nvPr/>
          </p:nvSpPr>
          <p:spPr>
            <a:xfrm>
              <a:off x="0" y="28575"/>
              <a:ext cx="5612781"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14353272" y="2616943"/>
            <a:ext cx="3793627" cy="5763798"/>
          </a:xfrm>
          <a:custGeom>
            <a:avLst/>
            <a:gdLst/>
            <a:ahLst/>
            <a:cxnLst/>
            <a:rect r="r" b="b" t="t" l="l"/>
            <a:pathLst>
              <a:path h="5763798" w="3793627">
                <a:moveTo>
                  <a:pt x="0" y="0"/>
                </a:moveTo>
                <a:lnTo>
                  <a:pt x="3793627" y="0"/>
                </a:lnTo>
                <a:lnTo>
                  <a:pt x="3793627" y="5763797"/>
                </a:lnTo>
                <a:lnTo>
                  <a:pt x="0" y="57637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433331" y="2795485"/>
            <a:ext cx="11143904"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Nội dung đề tài</a:t>
            </a:r>
          </a:p>
        </p:txBody>
      </p:sp>
      <p:sp>
        <p:nvSpPr>
          <p:cNvPr name="Freeform 9" id="9"/>
          <p:cNvSpPr/>
          <p:nvPr/>
        </p:nvSpPr>
        <p:spPr>
          <a:xfrm flipH="false" flipV="false" rot="0">
            <a:off x="16872140" y="1464854"/>
            <a:ext cx="2549517" cy="2585062"/>
          </a:xfrm>
          <a:custGeom>
            <a:avLst/>
            <a:gdLst/>
            <a:ahLst/>
            <a:cxnLst/>
            <a:rect r="r" b="b" t="t" l="l"/>
            <a:pathLst>
              <a:path h="2585062" w="2549517">
                <a:moveTo>
                  <a:pt x="0" y="0"/>
                </a:moveTo>
                <a:lnTo>
                  <a:pt x="2549517" y="0"/>
                </a:lnTo>
                <a:lnTo>
                  <a:pt x="2549517" y="2585062"/>
                </a:lnTo>
                <a:lnTo>
                  <a:pt x="0" y="2585062"/>
                </a:lnTo>
                <a:lnTo>
                  <a:pt x="0" y="0"/>
                </a:lnTo>
                <a:close/>
              </a:path>
            </a:pathLst>
          </a:custGeom>
          <a:blipFill>
            <a:blip r:embed="rId6">
              <a:alphaModFix amt="71000"/>
            </a:blip>
            <a:stretch>
              <a:fillRect l="0" t="0" r="0" b="0"/>
            </a:stretch>
          </a:blipFill>
        </p:spPr>
      </p:sp>
      <p:sp>
        <p:nvSpPr>
          <p:cNvPr name="Freeform 10" id="10"/>
          <p:cNvSpPr/>
          <p:nvPr/>
        </p:nvSpPr>
        <p:spPr>
          <a:xfrm flipH="false" flipV="false" rot="0">
            <a:off x="-390204" y="8950469"/>
            <a:ext cx="2549517" cy="2585062"/>
          </a:xfrm>
          <a:custGeom>
            <a:avLst/>
            <a:gdLst/>
            <a:ahLst/>
            <a:cxnLst/>
            <a:rect r="r" b="b" t="t" l="l"/>
            <a:pathLst>
              <a:path h="2585062" w="2549517">
                <a:moveTo>
                  <a:pt x="0" y="0"/>
                </a:moveTo>
                <a:lnTo>
                  <a:pt x="2549517" y="0"/>
                </a:lnTo>
                <a:lnTo>
                  <a:pt x="2549517" y="2585062"/>
                </a:lnTo>
                <a:lnTo>
                  <a:pt x="0" y="2585062"/>
                </a:lnTo>
                <a:lnTo>
                  <a:pt x="0" y="0"/>
                </a:lnTo>
                <a:close/>
              </a:path>
            </a:pathLst>
          </a:custGeom>
          <a:blipFill>
            <a:blip r:embed="rId6">
              <a:alphaModFix amt="71000"/>
            </a:blip>
            <a:stretch>
              <a:fillRect l="0" t="0" r="0" b="0"/>
            </a:stretch>
          </a:blipFill>
        </p:spPr>
      </p:sp>
      <p:sp>
        <p:nvSpPr>
          <p:cNvPr name="Freeform 11" id="11"/>
          <p:cNvSpPr/>
          <p:nvPr/>
        </p:nvSpPr>
        <p:spPr>
          <a:xfrm flipH="false" flipV="false" rot="0">
            <a:off x="2336900" y="1028700"/>
            <a:ext cx="1308348" cy="765428"/>
          </a:xfrm>
          <a:custGeom>
            <a:avLst/>
            <a:gdLst/>
            <a:ahLst/>
            <a:cxnLst/>
            <a:rect r="r" b="b" t="t" l="l"/>
            <a:pathLst>
              <a:path h="765428" w="1308348">
                <a:moveTo>
                  <a:pt x="0" y="0"/>
                </a:moveTo>
                <a:lnTo>
                  <a:pt x="1308348" y="0"/>
                </a:lnTo>
                <a:lnTo>
                  <a:pt x="1308348" y="765428"/>
                </a:lnTo>
                <a:lnTo>
                  <a:pt x="0" y="765428"/>
                </a:lnTo>
                <a:lnTo>
                  <a:pt x="0" y="0"/>
                </a:lnTo>
                <a:close/>
              </a:path>
            </a:pathLst>
          </a:custGeom>
          <a:blipFill>
            <a:blip r:embed="rId7"/>
            <a:stretch>
              <a:fillRect l="0" t="0" r="0" b="0"/>
            </a:stretch>
          </a:blipFill>
        </p:spPr>
      </p:sp>
      <p:sp>
        <p:nvSpPr>
          <p:cNvPr name="TextBox 12" id="12"/>
          <p:cNvSpPr txBox="true"/>
          <p:nvPr/>
        </p:nvSpPr>
        <p:spPr>
          <a:xfrm rot="0">
            <a:off x="3322842" y="1047169"/>
            <a:ext cx="6532176" cy="372110"/>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sp>
        <p:nvSpPr>
          <p:cNvPr name="TextBox 13" id="13"/>
          <p:cNvSpPr txBox="true"/>
          <p:nvPr/>
        </p:nvSpPr>
        <p:spPr>
          <a:xfrm rot="0">
            <a:off x="3698831" y="5937948"/>
            <a:ext cx="5910612" cy="1403350"/>
          </a:xfrm>
          <a:prstGeom prst="rect">
            <a:avLst/>
          </a:prstGeom>
        </p:spPr>
        <p:txBody>
          <a:bodyPr anchor="t" rtlCol="false" tIns="0" lIns="0" bIns="0" rIns="0">
            <a:spAutoFit/>
          </a:bodyPr>
          <a:lstStyle/>
          <a:p>
            <a:pPr algn="l">
              <a:lnSpc>
                <a:spcPts val="3724"/>
              </a:lnSpc>
            </a:pPr>
            <a:r>
              <a:rPr lang="en-US" sz="2499">
                <a:solidFill>
                  <a:srgbClr val="000000"/>
                </a:solidFill>
                <a:latin typeface="Poppins"/>
                <a:ea typeface="Poppins"/>
                <a:cs typeface="Poppins"/>
                <a:sym typeface="Poppins"/>
              </a:rPr>
              <a:t>Phân loại (Classification): Nhận diện loại biển báo từ vùng đã phát hiện.</a:t>
            </a:r>
          </a:p>
          <a:p>
            <a:pPr algn="l">
              <a:lnSpc>
                <a:spcPts val="3724"/>
              </a:lnSpc>
            </a:pPr>
          </a:p>
        </p:txBody>
      </p:sp>
      <p:sp>
        <p:nvSpPr>
          <p:cNvPr name="TextBox 14" id="14"/>
          <p:cNvSpPr txBox="true"/>
          <p:nvPr/>
        </p:nvSpPr>
        <p:spPr>
          <a:xfrm rot="0">
            <a:off x="3698831" y="4496498"/>
            <a:ext cx="5910612" cy="1403350"/>
          </a:xfrm>
          <a:prstGeom prst="rect">
            <a:avLst/>
          </a:prstGeom>
        </p:spPr>
        <p:txBody>
          <a:bodyPr anchor="t" rtlCol="false" tIns="0" lIns="0" bIns="0" rIns="0">
            <a:spAutoFit/>
          </a:bodyPr>
          <a:lstStyle/>
          <a:p>
            <a:pPr algn="l">
              <a:lnSpc>
                <a:spcPts val="3724"/>
              </a:lnSpc>
            </a:pPr>
            <a:r>
              <a:rPr lang="en-US" sz="2499">
                <a:solidFill>
                  <a:srgbClr val="000000"/>
                </a:solidFill>
                <a:latin typeface="Poppins"/>
                <a:ea typeface="Poppins"/>
                <a:cs typeface="Poppins"/>
                <a:sym typeface="Poppins"/>
              </a:rPr>
              <a:t>Phân đoạn (Segmentation): Xác định vùng chứa biển báo trong ảnh</a:t>
            </a:r>
          </a:p>
          <a:p>
            <a:pPr algn="l">
              <a:lnSpc>
                <a:spcPts val="3724"/>
              </a:lnSpc>
            </a:pPr>
          </a:p>
        </p:txBody>
      </p:sp>
      <p:grpSp>
        <p:nvGrpSpPr>
          <p:cNvPr name="Group 15" id="15"/>
          <p:cNvGrpSpPr/>
          <p:nvPr/>
        </p:nvGrpSpPr>
        <p:grpSpPr>
          <a:xfrm rot="0">
            <a:off x="2991074" y="4783823"/>
            <a:ext cx="501302" cy="587647"/>
            <a:chOff x="0" y="0"/>
            <a:chExt cx="132030" cy="154771"/>
          </a:xfrm>
        </p:grpSpPr>
        <p:sp>
          <p:nvSpPr>
            <p:cNvPr name="Freeform 16" id="16"/>
            <p:cNvSpPr/>
            <p:nvPr/>
          </p:nvSpPr>
          <p:spPr>
            <a:xfrm flipH="false" flipV="false" rot="0">
              <a:off x="0" y="0"/>
              <a:ext cx="132030" cy="154771"/>
            </a:xfrm>
            <a:custGeom>
              <a:avLst/>
              <a:gdLst/>
              <a:ahLst/>
              <a:cxnLst/>
              <a:rect r="r" b="b" t="t" l="l"/>
              <a:pathLst>
                <a:path h="154771" w="132030">
                  <a:moveTo>
                    <a:pt x="0" y="0"/>
                  </a:moveTo>
                  <a:lnTo>
                    <a:pt x="132030" y="0"/>
                  </a:lnTo>
                  <a:lnTo>
                    <a:pt x="132030" y="154771"/>
                  </a:lnTo>
                  <a:lnTo>
                    <a:pt x="0" y="154771"/>
                  </a:lnTo>
                  <a:close/>
                </a:path>
              </a:pathLst>
            </a:custGeom>
            <a:solidFill>
              <a:srgbClr val="F74949"/>
            </a:solidFill>
          </p:spPr>
        </p:sp>
        <p:sp>
          <p:nvSpPr>
            <p:cNvPr name="TextBox 17" id="17"/>
            <p:cNvSpPr txBox="true"/>
            <p:nvPr/>
          </p:nvSpPr>
          <p:spPr>
            <a:xfrm>
              <a:off x="0" y="28575"/>
              <a:ext cx="132030" cy="126196"/>
            </a:xfrm>
            <a:prstGeom prst="rect">
              <a:avLst/>
            </a:prstGeom>
          </p:spPr>
          <p:txBody>
            <a:bodyPr anchor="ctr" rtlCol="false" tIns="50800" lIns="50800" bIns="50800" rIns="50800"/>
            <a:lstStyle/>
            <a:p>
              <a:pPr algn="ctr">
                <a:lnSpc>
                  <a:spcPts val="2661"/>
                </a:lnSpc>
              </a:pPr>
              <a:r>
                <a:rPr lang="en-US" b="true" sz="2558">
                  <a:solidFill>
                    <a:srgbClr val="FFFCFC"/>
                  </a:solidFill>
                  <a:latin typeface="Raleway Bold"/>
                  <a:ea typeface="Raleway Bold"/>
                  <a:cs typeface="Raleway Bold"/>
                  <a:sym typeface="Raleway Bold"/>
                </a:rPr>
                <a:t>1</a:t>
              </a:r>
            </a:p>
          </p:txBody>
        </p:sp>
      </p:grpSp>
      <p:sp>
        <p:nvSpPr>
          <p:cNvPr name="TextBox 18" id="18"/>
          <p:cNvSpPr txBox="true"/>
          <p:nvPr/>
        </p:nvSpPr>
        <p:spPr>
          <a:xfrm rot="0">
            <a:off x="3852936" y="7552421"/>
            <a:ext cx="9681560" cy="394002"/>
          </a:xfrm>
          <a:prstGeom prst="rect">
            <a:avLst/>
          </a:prstGeom>
        </p:spPr>
        <p:txBody>
          <a:bodyPr anchor="t" rtlCol="false" tIns="0" lIns="0" bIns="0" rIns="0">
            <a:spAutoFit/>
          </a:bodyPr>
          <a:lstStyle/>
          <a:p>
            <a:pPr algn="l">
              <a:lnSpc>
                <a:spcPts val="2904"/>
              </a:lnSpc>
            </a:pPr>
            <a:r>
              <a:rPr lang="en-US" sz="2381">
                <a:solidFill>
                  <a:srgbClr val="000000"/>
                </a:solidFill>
                <a:latin typeface="Poppins"/>
                <a:ea typeface="Poppins"/>
                <a:cs typeface="Poppins"/>
                <a:sym typeface="Poppins"/>
              </a:rPr>
              <a:t>Kết hợp hai mô hình</a:t>
            </a:r>
          </a:p>
        </p:txBody>
      </p:sp>
      <p:sp>
        <p:nvSpPr>
          <p:cNvPr name="TextBox 19" id="19"/>
          <p:cNvSpPr txBox="true"/>
          <p:nvPr/>
        </p:nvSpPr>
        <p:spPr>
          <a:xfrm rot="0">
            <a:off x="3852936" y="8828120"/>
            <a:ext cx="9681560" cy="394002"/>
          </a:xfrm>
          <a:prstGeom prst="rect">
            <a:avLst/>
          </a:prstGeom>
        </p:spPr>
        <p:txBody>
          <a:bodyPr anchor="t" rtlCol="false" tIns="0" lIns="0" bIns="0" rIns="0">
            <a:spAutoFit/>
          </a:bodyPr>
          <a:lstStyle/>
          <a:p>
            <a:pPr algn="l">
              <a:lnSpc>
                <a:spcPts val="2904"/>
              </a:lnSpc>
            </a:pPr>
            <a:r>
              <a:rPr lang="en-US" sz="2381">
                <a:solidFill>
                  <a:srgbClr val="000000"/>
                </a:solidFill>
                <a:latin typeface="Poppins"/>
                <a:ea typeface="Poppins"/>
                <a:cs typeface="Poppins"/>
                <a:sym typeface="Poppins"/>
              </a:rPr>
              <a:t>Triển khai web với ReactJS </a:t>
            </a:r>
          </a:p>
        </p:txBody>
      </p:sp>
      <p:grpSp>
        <p:nvGrpSpPr>
          <p:cNvPr name="Group 20" id="20"/>
          <p:cNvGrpSpPr/>
          <p:nvPr/>
        </p:nvGrpSpPr>
        <p:grpSpPr>
          <a:xfrm rot="0">
            <a:off x="2991074" y="6194648"/>
            <a:ext cx="501302" cy="587647"/>
            <a:chOff x="0" y="0"/>
            <a:chExt cx="132030" cy="154771"/>
          </a:xfrm>
        </p:grpSpPr>
        <p:sp>
          <p:nvSpPr>
            <p:cNvPr name="Freeform 21" id="21"/>
            <p:cNvSpPr/>
            <p:nvPr/>
          </p:nvSpPr>
          <p:spPr>
            <a:xfrm flipH="false" flipV="false" rot="0">
              <a:off x="0" y="0"/>
              <a:ext cx="132030" cy="154771"/>
            </a:xfrm>
            <a:custGeom>
              <a:avLst/>
              <a:gdLst/>
              <a:ahLst/>
              <a:cxnLst/>
              <a:rect r="r" b="b" t="t" l="l"/>
              <a:pathLst>
                <a:path h="154771" w="132030">
                  <a:moveTo>
                    <a:pt x="0" y="0"/>
                  </a:moveTo>
                  <a:lnTo>
                    <a:pt x="132030" y="0"/>
                  </a:lnTo>
                  <a:lnTo>
                    <a:pt x="132030" y="154771"/>
                  </a:lnTo>
                  <a:lnTo>
                    <a:pt x="0" y="154771"/>
                  </a:lnTo>
                  <a:close/>
                </a:path>
              </a:pathLst>
            </a:custGeom>
            <a:solidFill>
              <a:srgbClr val="F74949"/>
            </a:solidFill>
          </p:spPr>
        </p:sp>
        <p:sp>
          <p:nvSpPr>
            <p:cNvPr name="TextBox 22" id="22"/>
            <p:cNvSpPr txBox="true"/>
            <p:nvPr/>
          </p:nvSpPr>
          <p:spPr>
            <a:xfrm>
              <a:off x="0" y="28575"/>
              <a:ext cx="132030" cy="126196"/>
            </a:xfrm>
            <a:prstGeom prst="rect">
              <a:avLst/>
            </a:prstGeom>
          </p:spPr>
          <p:txBody>
            <a:bodyPr anchor="ctr" rtlCol="false" tIns="50800" lIns="50800" bIns="50800" rIns="50800"/>
            <a:lstStyle/>
            <a:p>
              <a:pPr algn="ctr">
                <a:lnSpc>
                  <a:spcPts val="2661"/>
                </a:lnSpc>
              </a:pPr>
              <a:r>
                <a:rPr lang="en-US" b="true" sz="2558">
                  <a:solidFill>
                    <a:srgbClr val="F4F4F4"/>
                  </a:solidFill>
                  <a:latin typeface="Raleway Bold"/>
                  <a:ea typeface="Raleway Bold"/>
                  <a:cs typeface="Raleway Bold"/>
                  <a:sym typeface="Raleway Bold"/>
                </a:rPr>
                <a:t>2</a:t>
              </a:r>
            </a:p>
          </p:txBody>
        </p:sp>
      </p:grpSp>
      <p:grpSp>
        <p:nvGrpSpPr>
          <p:cNvPr name="Group 23" id="23"/>
          <p:cNvGrpSpPr/>
          <p:nvPr/>
        </p:nvGrpSpPr>
        <p:grpSpPr>
          <a:xfrm rot="0">
            <a:off x="2991074" y="7474648"/>
            <a:ext cx="501302" cy="587647"/>
            <a:chOff x="0" y="0"/>
            <a:chExt cx="132030" cy="154771"/>
          </a:xfrm>
        </p:grpSpPr>
        <p:sp>
          <p:nvSpPr>
            <p:cNvPr name="Freeform 24" id="24"/>
            <p:cNvSpPr/>
            <p:nvPr/>
          </p:nvSpPr>
          <p:spPr>
            <a:xfrm flipH="false" flipV="false" rot="0">
              <a:off x="0" y="0"/>
              <a:ext cx="132030" cy="154771"/>
            </a:xfrm>
            <a:custGeom>
              <a:avLst/>
              <a:gdLst/>
              <a:ahLst/>
              <a:cxnLst/>
              <a:rect r="r" b="b" t="t" l="l"/>
              <a:pathLst>
                <a:path h="154771" w="132030">
                  <a:moveTo>
                    <a:pt x="0" y="0"/>
                  </a:moveTo>
                  <a:lnTo>
                    <a:pt x="132030" y="0"/>
                  </a:lnTo>
                  <a:lnTo>
                    <a:pt x="132030" y="154771"/>
                  </a:lnTo>
                  <a:lnTo>
                    <a:pt x="0" y="154771"/>
                  </a:lnTo>
                  <a:close/>
                </a:path>
              </a:pathLst>
            </a:custGeom>
            <a:solidFill>
              <a:srgbClr val="F74949"/>
            </a:solidFill>
          </p:spPr>
        </p:sp>
        <p:sp>
          <p:nvSpPr>
            <p:cNvPr name="TextBox 25" id="25"/>
            <p:cNvSpPr txBox="true"/>
            <p:nvPr/>
          </p:nvSpPr>
          <p:spPr>
            <a:xfrm>
              <a:off x="0" y="28575"/>
              <a:ext cx="132030" cy="126196"/>
            </a:xfrm>
            <a:prstGeom prst="rect">
              <a:avLst/>
            </a:prstGeom>
          </p:spPr>
          <p:txBody>
            <a:bodyPr anchor="ctr" rtlCol="false" tIns="50800" lIns="50800" bIns="50800" rIns="50800"/>
            <a:lstStyle/>
            <a:p>
              <a:pPr algn="ctr">
                <a:lnSpc>
                  <a:spcPts val="2661"/>
                </a:lnSpc>
              </a:pPr>
              <a:r>
                <a:rPr lang="en-US" b="true" sz="2558">
                  <a:solidFill>
                    <a:srgbClr val="F4F4F4"/>
                  </a:solidFill>
                  <a:latin typeface="Raleway Bold"/>
                  <a:ea typeface="Raleway Bold"/>
                  <a:cs typeface="Raleway Bold"/>
                  <a:sym typeface="Raleway Bold"/>
                </a:rPr>
                <a:t>3</a:t>
              </a:r>
            </a:p>
          </p:txBody>
        </p:sp>
      </p:grpSp>
      <p:grpSp>
        <p:nvGrpSpPr>
          <p:cNvPr name="Group 26" id="26"/>
          <p:cNvGrpSpPr/>
          <p:nvPr/>
        </p:nvGrpSpPr>
        <p:grpSpPr>
          <a:xfrm rot="0">
            <a:off x="2991074" y="8719521"/>
            <a:ext cx="501302" cy="587647"/>
            <a:chOff x="0" y="0"/>
            <a:chExt cx="132030" cy="154771"/>
          </a:xfrm>
        </p:grpSpPr>
        <p:sp>
          <p:nvSpPr>
            <p:cNvPr name="Freeform 27" id="27"/>
            <p:cNvSpPr/>
            <p:nvPr/>
          </p:nvSpPr>
          <p:spPr>
            <a:xfrm flipH="false" flipV="false" rot="0">
              <a:off x="0" y="0"/>
              <a:ext cx="132030" cy="154771"/>
            </a:xfrm>
            <a:custGeom>
              <a:avLst/>
              <a:gdLst/>
              <a:ahLst/>
              <a:cxnLst/>
              <a:rect r="r" b="b" t="t" l="l"/>
              <a:pathLst>
                <a:path h="154771" w="132030">
                  <a:moveTo>
                    <a:pt x="0" y="0"/>
                  </a:moveTo>
                  <a:lnTo>
                    <a:pt x="132030" y="0"/>
                  </a:lnTo>
                  <a:lnTo>
                    <a:pt x="132030" y="154771"/>
                  </a:lnTo>
                  <a:lnTo>
                    <a:pt x="0" y="154771"/>
                  </a:lnTo>
                  <a:close/>
                </a:path>
              </a:pathLst>
            </a:custGeom>
            <a:solidFill>
              <a:srgbClr val="F74949"/>
            </a:solidFill>
          </p:spPr>
        </p:sp>
        <p:sp>
          <p:nvSpPr>
            <p:cNvPr name="TextBox 28" id="28"/>
            <p:cNvSpPr txBox="true"/>
            <p:nvPr/>
          </p:nvSpPr>
          <p:spPr>
            <a:xfrm>
              <a:off x="0" y="28575"/>
              <a:ext cx="132030" cy="126196"/>
            </a:xfrm>
            <a:prstGeom prst="rect">
              <a:avLst/>
            </a:prstGeom>
          </p:spPr>
          <p:txBody>
            <a:bodyPr anchor="ctr" rtlCol="false" tIns="50800" lIns="50800" bIns="50800" rIns="50800"/>
            <a:lstStyle/>
            <a:p>
              <a:pPr algn="ctr">
                <a:lnSpc>
                  <a:spcPts val="2661"/>
                </a:lnSpc>
              </a:pPr>
              <a:r>
                <a:rPr lang="en-US" b="true" sz="2558">
                  <a:solidFill>
                    <a:srgbClr val="F4F4F4"/>
                  </a:solidFill>
                  <a:latin typeface="Raleway Bold"/>
                  <a:ea typeface="Raleway Bold"/>
                  <a:cs typeface="Raleway Bold"/>
                  <a:sym typeface="Raleway Bold"/>
                </a:rPr>
                <a:t>4</a:t>
              </a:r>
            </a:p>
          </p:txBody>
        </p:sp>
      </p:gr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0F4EF"/>
        </a:solidFill>
      </p:bgPr>
    </p:bg>
    <p:spTree>
      <p:nvGrpSpPr>
        <p:cNvPr id="1" name=""/>
        <p:cNvGrpSpPr/>
        <p:nvPr/>
      </p:nvGrpSpPr>
      <p:grpSpPr>
        <a:xfrm>
          <a:off x="0" y="0"/>
          <a:ext cx="0" cy="0"/>
          <a:chOff x="0" y="0"/>
          <a:chExt cx="0" cy="0"/>
        </a:xfrm>
      </p:grpSpPr>
      <p:sp>
        <p:nvSpPr>
          <p:cNvPr name="Freeform 2" id="2"/>
          <p:cNvSpPr/>
          <p:nvPr/>
        </p:nvSpPr>
        <p:spPr>
          <a:xfrm flipH="false" flipV="false" rot="0">
            <a:off x="9263774" y="-842039"/>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10810" y="-155024"/>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697500" y="2434908"/>
            <a:ext cx="21311029" cy="1464829"/>
            <a:chOff x="0" y="0"/>
            <a:chExt cx="5612781" cy="385799"/>
          </a:xfrm>
        </p:grpSpPr>
        <p:sp>
          <p:nvSpPr>
            <p:cNvPr name="Freeform 5" id="5"/>
            <p:cNvSpPr/>
            <p:nvPr/>
          </p:nvSpPr>
          <p:spPr>
            <a:xfrm flipH="false" flipV="false" rot="0">
              <a:off x="0" y="0"/>
              <a:ext cx="5612781" cy="385799"/>
            </a:xfrm>
            <a:custGeom>
              <a:avLst/>
              <a:gdLst/>
              <a:ahLst/>
              <a:cxnLst/>
              <a:rect r="r" b="b" t="t" l="l"/>
              <a:pathLst>
                <a:path h="385799" w="5612781">
                  <a:moveTo>
                    <a:pt x="0" y="0"/>
                  </a:moveTo>
                  <a:lnTo>
                    <a:pt x="5612781" y="0"/>
                  </a:lnTo>
                  <a:lnTo>
                    <a:pt x="5612781" y="385799"/>
                  </a:lnTo>
                  <a:lnTo>
                    <a:pt x="0" y="385799"/>
                  </a:lnTo>
                  <a:close/>
                </a:path>
              </a:pathLst>
            </a:custGeom>
            <a:solidFill>
              <a:srgbClr val="F74949">
                <a:alpha val="71765"/>
              </a:srgbClr>
            </a:solidFill>
          </p:spPr>
        </p:sp>
        <p:sp>
          <p:nvSpPr>
            <p:cNvPr name="TextBox 6" id="6"/>
            <p:cNvSpPr txBox="true"/>
            <p:nvPr/>
          </p:nvSpPr>
          <p:spPr>
            <a:xfrm>
              <a:off x="0" y="28575"/>
              <a:ext cx="5612781" cy="357224"/>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16872140" y="1464854"/>
            <a:ext cx="2549517" cy="2585062"/>
          </a:xfrm>
          <a:custGeom>
            <a:avLst/>
            <a:gdLst/>
            <a:ahLst/>
            <a:cxnLst/>
            <a:rect r="r" b="b" t="t" l="l"/>
            <a:pathLst>
              <a:path h="2585062" w="2549517">
                <a:moveTo>
                  <a:pt x="0" y="0"/>
                </a:moveTo>
                <a:lnTo>
                  <a:pt x="2549517" y="0"/>
                </a:lnTo>
                <a:lnTo>
                  <a:pt x="2549517" y="2585062"/>
                </a:lnTo>
                <a:lnTo>
                  <a:pt x="0" y="2585062"/>
                </a:lnTo>
                <a:lnTo>
                  <a:pt x="0" y="0"/>
                </a:lnTo>
                <a:close/>
              </a:path>
            </a:pathLst>
          </a:custGeom>
          <a:blipFill>
            <a:blip r:embed="rId4">
              <a:alphaModFix amt="71000"/>
            </a:blip>
            <a:stretch>
              <a:fillRect l="0" t="0" r="0" b="0"/>
            </a:stretch>
          </a:blipFill>
        </p:spPr>
      </p:sp>
      <p:sp>
        <p:nvSpPr>
          <p:cNvPr name="Freeform 8" id="8"/>
          <p:cNvSpPr/>
          <p:nvPr/>
        </p:nvSpPr>
        <p:spPr>
          <a:xfrm flipH="false" flipV="false" rot="0">
            <a:off x="-390204" y="8950469"/>
            <a:ext cx="2549517" cy="2585062"/>
          </a:xfrm>
          <a:custGeom>
            <a:avLst/>
            <a:gdLst/>
            <a:ahLst/>
            <a:cxnLst/>
            <a:rect r="r" b="b" t="t" l="l"/>
            <a:pathLst>
              <a:path h="2585062" w="2549517">
                <a:moveTo>
                  <a:pt x="0" y="0"/>
                </a:moveTo>
                <a:lnTo>
                  <a:pt x="2549517" y="0"/>
                </a:lnTo>
                <a:lnTo>
                  <a:pt x="2549517" y="2585062"/>
                </a:lnTo>
                <a:lnTo>
                  <a:pt x="0" y="2585062"/>
                </a:lnTo>
                <a:lnTo>
                  <a:pt x="0" y="0"/>
                </a:lnTo>
                <a:close/>
              </a:path>
            </a:pathLst>
          </a:custGeom>
          <a:blipFill>
            <a:blip r:embed="rId4">
              <a:alphaModFix amt="71000"/>
            </a:blip>
            <a:stretch>
              <a:fillRect l="0" t="0" r="0" b="0"/>
            </a:stretch>
          </a:blipFill>
        </p:spPr>
      </p:sp>
      <p:sp>
        <p:nvSpPr>
          <p:cNvPr name="Freeform 9" id="9"/>
          <p:cNvSpPr/>
          <p:nvPr/>
        </p:nvSpPr>
        <p:spPr>
          <a:xfrm flipH="false" flipV="false" rot="0">
            <a:off x="2336900" y="1028700"/>
            <a:ext cx="1308348" cy="765428"/>
          </a:xfrm>
          <a:custGeom>
            <a:avLst/>
            <a:gdLst/>
            <a:ahLst/>
            <a:cxnLst/>
            <a:rect r="r" b="b" t="t" l="l"/>
            <a:pathLst>
              <a:path h="765428" w="1308348">
                <a:moveTo>
                  <a:pt x="0" y="0"/>
                </a:moveTo>
                <a:lnTo>
                  <a:pt x="1308348" y="0"/>
                </a:lnTo>
                <a:lnTo>
                  <a:pt x="1308348" y="765428"/>
                </a:lnTo>
                <a:lnTo>
                  <a:pt x="0" y="765428"/>
                </a:lnTo>
                <a:lnTo>
                  <a:pt x="0" y="0"/>
                </a:lnTo>
                <a:close/>
              </a:path>
            </a:pathLst>
          </a:custGeom>
          <a:blipFill>
            <a:blip r:embed="rId5"/>
            <a:stretch>
              <a:fillRect l="0" t="0" r="0" b="0"/>
            </a:stretch>
          </a:blipFill>
        </p:spPr>
      </p:sp>
      <p:sp>
        <p:nvSpPr>
          <p:cNvPr name="TextBox 10" id="10"/>
          <p:cNvSpPr txBox="true"/>
          <p:nvPr/>
        </p:nvSpPr>
        <p:spPr>
          <a:xfrm rot="0">
            <a:off x="1568279" y="2687393"/>
            <a:ext cx="13907839"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GIỚI HẠN BÀI TOÁN</a:t>
            </a:r>
          </a:p>
        </p:txBody>
      </p:sp>
      <p:sp>
        <p:nvSpPr>
          <p:cNvPr name="TextBox 11" id="11"/>
          <p:cNvSpPr txBox="true"/>
          <p:nvPr/>
        </p:nvSpPr>
        <p:spPr>
          <a:xfrm rot="0">
            <a:off x="3322842" y="1047169"/>
            <a:ext cx="6532176" cy="372110"/>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sp>
        <p:nvSpPr>
          <p:cNvPr name="TextBox 12" id="12"/>
          <p:cNvSpPr txBox="true"/>
          <p:nvPr/>
        </p:nvSpPr>
        <p:spPr>
          <a:xfrm rot="0">
            <a:off x="1568279" y="4411167"/>
            <a:ext cx="5476771" cy="403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Giới hạn hiệu suất và triển khai</a:t>
            </a:r>
          </a:p>
        </p:txBody>
      </p:sp>
      <p:grpSp>
        <p:nvGrpSpPr>
          <p:cNvPr name="Group 13" id="13"/>
          <p:cNvGrpSpPr/>
          <p:nvPr/>
        </p:nvGrpSpPr>
        <p:grpSpPr>
          <a:xfrm rot="0">
            <a:off x="884555" y="4439742"/>
            <a:ext cx="357065" cy="357065"/>
            <a:chOff x="0" y="0"/>
            <a:chExt cx="94042" cy="94042"/>
          </a:xfrm>
        </p:grpSpPr>
        <p:sp>
          <p:nvSpPr>
            <p:cNvPr name="Freeform 14" id="14"/>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F74949"/>
            </a:solidFill>
          </p:spPr>
        </p:sp>
        <p:sp>
          <p:nvSpPr>
            <p:cNvPr name="TextBox 15" id="15"/>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16" id="16"/>
          <p:cNvSpPr txBox="true"/>
          <p:nvPr/>
        </p:nvSpPr>
        <p:spPr>
          <a:xfrm rot="0">
            <a:off x="884555" y="5099249"/>
            <a:ext cx="5704375" cy="9144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Hệ thống chỉ nhận diện 5 loại biển báo thông dụng</a:t>
            </a:r>
          </a:p>
        </p:txBody>
      </p:sp>
      <p:sp>
        <p:nvSpPr>
          <p:cNvPr name="TextBox 17" id="17"/>
          <p:cNvSpPr txBox="true"/>
          <p:nvPr/>
        </p:nvSpPr>
        <p:spPr>
          <a:xfrm rot="0">
            <a:off x="1568279" y="6527999"/>
            <a:ext cx="5503068" cy="403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Giới hạn về dữ liệu đầu vào </a:t>
            </a:r>
          </a:p>
        </p:txBody>
      </p:sp>
      <p:grpSp>
        <p:nvGrpSpPr>
          <p:cNvPr name="Group 18" id="18"/>
          <p:cNvGrpSpPr/>
          <p:nvPr/>
        </p:nvGrpSpPr>
        <p:grpSpPr>
          <a:xfrm rot="0">
            <a:off x="884555" y="6556574"/>
            <a:ext cx="357065" cy="357065"/>
            <a:chOff x="0" y="0"/>
            <a:chExt cx="94042" cy="94042"/>
          </a:xfrm>
        </p:grpSpPr>
        <p:sp>
          <p:nvSpPr>
            <p:cNvPr name="Freeform 19" id="19"/>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F74949"/>
            </a:solidFill>
          </p:spPr>
        </p:sp>
        <p:sp>
          <p:nvSpPr>
            <p:cNvPr name="TextBox 20" id="20"/>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21" id="21"/>
          <p:cNvSpPr txBox="true"/>
          <p:nvPr/>
        </p:nvSpPr>
        <p:spPr>
          <a:xfrm rot="0">
            <a:off x="884555" y="7236024"/>
            <a:ext cx="6186793" cy="18288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Ảnh đầu vào từ camera hành trình hoặc xe tự lái, có thể chứa nhiễu nhưng chỉ tập trung vào biển báo.</a:t>
            </a:r>
          </a:p>
          <a:p>
            <a:pPr algn="l">
              <a:lnSpc>
                <a:spcPts val="3674"/>
              </a:lnSpc>
            </a:pPr>
          </a:p>
        </p:txBody>
      </p:sp>
      <p:sp>
        <p:nvSpPr>
          <p:cNvPr name="TextBox 22" id="22"/>
          <p:cNvSpPr txBox="true"/>
          <p:nvPr/>
        </p:nvSpPr>
        <p:spPr>
          <a:xfrm rot="0">
            <a:off x="9682334" y="6527999"/>
            <a:ext cx="8313036" cy="403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Giới hạn về điều kiện môi trường</a:t>
            </a:r>
          </a:p>
        </p:txBody>
      </p:sp>
      <p:grpSp>
        <p:nvGrpSpPr>
          <p:cNvPr name="Group 23" id="23"/>
          <p:cNvGrpSpPr/>
          <p:nvPr/>
        </p:nvGrpSpPr>
        <p:grpSpPr>
          <a:xfrm rot="0">
            <a:off x="8998609" y="6556574"/>
            <a:ext cx="357065" cy="357065"/>
            <a:chOff x="0" y="0"/>
            <a:chExt cx="94042" cy="94042"/>
          </a:xfrm>
        </p:grpSpPr>
        <p:sp>
          <p:nvSpPr>
            <p:cNvPr name="Freeform 24" id="24"/>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F74949"/>
            </a:solidFill>
          </p:spPr>
        </p:sp>
        <p:sp>
          <p:nvSpPr>
            <p:cNvPr name="TextBox 25" id="25"/>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26" id="26"/>
          <p:cNvSpPr txBox="true"/>
          <p:nvPr/>
        </p:nvSpPr>
        <p:spPr>
          <a:xfrm rot="0">
            <a:off x="8998609" y="7224873"/>
            <a:ext cx="7968060" cy="18288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Các biến dạng của biển báo do góc nhìn nghiêng quá mức, che khuất hoặc hư hỏng vật lý có thể làm giảm độ chính xác của mô hình.</a:t>
            </a:r>
          </a:p>
          <a:p>
            <a:pPr algn="l">
              <a:lnSpc>
                <a:spcPts val="3674"/>
              </a:lnSpc>
            </a:pPr>
          </a:p>
        </p:txBody>
      </p:sp>
      <p:sp>
        <p:nvSpPr>
          <p:cNvPr name="TextBox 27" id="27"/>
          <p:cNvSpPr txBox="true"/>
          <p:nvPr/>
        </p:nvSpPr>
        <p:spPr>
          <a:xfrm rot="0">
            <a:off x="9682334" y="4411167"/>
            <a:ext cx="5476771" cy="403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Giới hạn về mô hình sử dụng</a:t>
            </a:r>
          </a:p>
        </p:txBody>
      </p:sp>
      <p:grpSp>
        <p:nvGrpSpPr>
          <p:cNvPr name="Group 28" id="28"/>
          <p:cNvGrpSpPr/>
          <p:nvPr/>
        </p:nvGrpSpPr>
        <p:grpSpPr>
          <a:xfrm rot="0">
            <a:off x="8998609" y="4439742"/>
            <a:ext cx="357065" cy="357065"/>
            <a:chOff x="0" y="0"/>
            <a:chExt cx="94042" cy="94042"/>
          </a:xfrm>
        </p:grpSpPr>
        <p:sp>
          <p:nvSpPr>
            <p:cNvPr name="Freeform 29" id="29"/>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F74949"/>
            </a:solidFill>
          </p:spPr>
        </p:sp>
        <p:sp>
          <p:nvSpPr>
            <p:cNvPr name="TextBox 30" id="30"/>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TextBox 31" id="31"/>
          <p:cNvSpPr txBox="true"/>
          <p:nvPr/>
        </p:nvSpPr>
        <p:spPr>
          <a:xfrm rot="0">
            <a:off x="8998609" y="5057775"/>
            <a:ext cx="6477509" cy="9144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Sử dụng UNet cho phân đoạn và AlexNet - ResNet50 cho phân loại biển báo</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F0F2"/>
        </a:solidFill>
      </p:bgPr>
    </p:bg>
    <p:spTree>
      <p:nvGrpSpPr>
        <p:cNvPr id="1" name=""/>
        <p:cNvGrpSpPr/>
        <p:nvPr/>
      </p:nvGrpSpPr>
      <p:grpSpPr>
        <a:xfrm>
          <a:off x="0" y="0"/>
          <a:ext cx="0" cy="0"/>
          <a:chOff x="0" y="0"/>
          <a:chExt cx="0" cy="0"/>
        </a:xfrm>
      </p:grpSpPr>
      <p:grpSp>
        <p:nvGrpSpPr>
          <p:cNvPr name="Group 2" id="2"/>
          <p:cNvGrpSpPr/>
          <p:nvPr/>
        </p:nvGrpSpPr>
        <p:grpSpPr>
          <a:xfrm rot="0">
            <a:off x="8786935" y="3781244"/>
            <a:ext cx="357065" cy="357065"/>
            <a:chOff x="0" y="0"/>
            <a:chExt cx="94042" cy="94042"/>
          </a:xfrm>
        </p:grpSpPr>
        <p:sp>
          <p:nvSpPr>
            <p:cNvPr name="Freeform 3" id="3"/>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DC3C4D"/>
            </a:solidFill>
          </p:spPr>
        </p:sp>
        <p:sp>
          <p:nvSpPr>
            <p:cNvPr name="TextBox 4" id="4"/>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grpSp>
        <p:nvGrpSpPr>
          <p:cNvPr name="Group 5" id="5"/>
          <p:cNvGrpSpPr/>
          <p:nvPr/>
        </p:nvGrpSpPr>
        <p:grpSpPr>
          <a:xfrm rot="0">
            <a:off x="8891260" y="6494902"/>
            <a:ext cx="357065" cy="357065"/>
            <a:chOff x="0" y="0"/>
            <a:chExt cx="94042" cy="94042"/>
          </a:xfrm>
        </p:grpSpPr>
        <p:sp>
          <p:nvSpPr>
            <p:cNvPr name="Freeform 6" id="6"/>
            <p:cNvSpPr/>
            <p:nvPr/>
          </p:nvSpPr>
          <p:spPr>
            <a:xfrm flipH="false" flipV="false" rot="0">
              <a:off x="0" y="0"/>
              <a:ext cx="94042" cy="94042"/>
            </a:xfrm>
            <a:custGeom>
              <a:avLst/>
              <a:gdLst/>
              <a:ahLst/>
              <a:cxnLst/>
              <a:rect r="r" b="b" t="t" l="l"/>
              <a:pathLst>
                <a:path h="94042" w="94042">
                  <a:moveTo>
                    <a:pt x="0" y="0"/>
                  </a:moveTo>
                  <a:lnTo>
                    <a:pt x="94042" y="0"/>
                  </a:lnTo>
                  <a:lnTo>
                    <a:pt x="94042" y="94042"/>
                  </a:lnTo>
                  <a:lnTo>
                    <a:pt x="0" y="94042"/>
                  </a:lnTo>
                  <a:close/>
                </a:path>
              </a:pathLst>
            </a:custGeom>
            <a:solidFill>
              <a:srgbClr val="DC3C4D"/>
            </a:solidFill>
          </p:spPr>
        </p:sp>
        <p:sp>
          <p:nvSpPr>
            <p:cNvPr name="TextBox 7" id="7"/>
            <p:cNvSpPr txBox="true"/>
            <p:nvPr/>
          </p:nvSpPr>
          <p:spPr>
            <a:xfrm>
              <a:off x="0" y="28575"/>
              <a:ext cx="94042" cy="65467"/>
            </a:xfrm>
            <a:prstGeom prst="rect">
              <a:avLst/>
            </a:prstGeom>
          </p:spPr>
          <p:txBody>
            <a:bodyPr anchor="ctr" rtlCol="false" tIns="50800" lIns="50800" bIns="50800" rIns="50800"/>
            <a:lstStyle/>
            <a:p>
              <a:pPr algn="ctr">
                <a:lnSpc>
                  <a:spcPts val="2661"/>
                </a:lnSpc>
              </a:pPr>
            </a:p>
          </p:txBody>
        </p:sp>
      </p:grpSp>
      <p:sp>
        <p:nvSpPr>
          <p:cNvPr name="Freeform 8" id="8"/>
          <p:cNvSpPr/>
          <p:nvPr/>
        </p:nvSpPr>
        <p:spPr>
          <a:xfrm flipH="false" flipV="false" rot="0">
            <a:off x="1156712" y="3696333"/>
            <a:ext cx="6866626" cy="5561967"/>
          </a:xfrm>
          <a:custGeom>
            <a:avLst/>
            <a:gdLst/>
            <a:ahLst/>
            <a:cxnLst/>
            <a:rect r="r" b="b" t="t" l="l"/>
            <a:pathLst>
              <a:path h="5561967" w="6866626">
                <a:moveTo>
                  <a:pt x="0" y="0"/>
                </a:moveTo>
                <a:lnTo>
                  <a:pt x="6866626" y="0"/>
                </a:lnTo>
                <a:lnTo>
                  <a:pt x="6866626" y="5561967"/>
                </a:lnTo>
                <a:lnTo>
                  <a:pt x="0" y="5561967"/>
                </a:lnTo>
                <a:lnTo>
                  <a:pt x="0" y="0"/>
                </a:lnTo>
                <a:close/>
              </a:path>
            </a:pathLst>
          </a:custGeom>
          <a:blipFill>
            <a:blip r:embed="rId2"/>
            <a:stretch>
              <a:fillRect l="0" t="0" r="0" b="0"/>
            </a:stretch>
          </a:blipFill>
        </p:spPr>
      </p:sp>
      <p:sp>
        <p:nvSpPr>
          <p:cNvPr name="TextBox 9" id="9"/>
          <p:cNvSpPr txBox="true"/>
          <p:nvPr/>
        </p:nvSpPr>
        <p:spPr>
          <a:xfrm rot="0">
            <a:off x="9632383" y="6448741"/>
            <a:ext cx="7626917" cy="403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Đầu ra mong muốn:</a:t>
            </a:r>
          </a:p>
        </p:txBody>
      </p:sp>
      <p:sp>
        <p:nvSpPr>
          <p:cNvPr name="TextBox 10" id="10"/>
          <p:cNvSpPr txBox="true"/>
          <p:nvPr/>
        </p:nvSpPr>
        <p:spPr>
          <a:xfrm rot="0">
            <a:off x="9519833" y="3735083"/>
            <a:ext cx="7278995" cy="403225"/>
          </a:xfrm>
          <a:prstGeom prst="rect">
            <a:avLst/>
          </a:prstGeom>
        </p:spPr>
        <p:txBody>
          <a:bodyPr anchor="t" rtlCol="false" tIns="0" lIns="0" bIns="0" rIns="0">
            <a:spAutoFit/>
          </a:bodyPr>
          <a:lstStyle/>
          <a:p>
            <a:pPr algn="l">
              <a:lnSpc>
                <a:spcPts val="3049"/>
              </a:lnSpc>
            </a:pPr>
            <a:r>
              <a:rPr lang="en-US" sz="2499">
                <a:solidFill>
                  <a:srgbClr val="000000"/>
                </a:solidFill>
                <a:latin typeface="Poppins"/>
                <a:ea typeface="Poppins"/>
                <a:cs typeface="Poppins"/>
                <a:sym typeface="Poppins"/>
              </a:rPr>
              <a:t>Dữ liệu đầu vào: </a:t>
            </a:r>
          </a:p>
        </p:txBody>
      </p:sp>
      <p:grpSp>
        <p:nvGrpSpPr>
          <p:cNvPr name="Group 11" id="11"/>
          <p:cNvGrpSpPr/>
          <p:nvPr/>
        </p:nvGrpSpPr>
        <p:grpSpPr>
          <a:xfrm rot="0">
            <a:off x="1616199" y="1238604"/>
            <a:ext cx="7518118" cy="765428"/>
            <a:chOff x="0" y="0"/>
            <a:chExt cx="10024157" cy="1020571"/>
          </a:xfrm>
        </p:grpSpPr>
        <p:sp>
          <p:nvSpPr>
            <p:cNvPr name="Freeform 12" id="12"/>
            <p:cNvSpPr/>
            <p:nvPr/>
          </p:nvSpPr>
          <p:spPr>
            <a:xfrm flipH="false" flipV="false" rot="0">
              <a:off x="0" y="0"/>
              <a:ext cx="1744464" cy="1020571"/>
            </a:xfrm>
            <a:custGeom>
              <a:avLst/>
              <a:gdLst/>
              <a:ahLst/>
              <a:cxnLst/>
              <a:rect r="r" b="b" t="t" l="l"/>
              <a:pathLst>
                <a:path h="1020571" w="1744464">
                  <a:moveTo>
                    <a:pt x="0" y="0"/>
                  </a:moveTo>
                  <a:lnTo>
                    <a:pt x="1744464" y="0"/>
                  </a:lnTo>
                  <a:lnTo>
                    <a:pt x="1744464" y="1020571"/>
                  </a:lnTo>
                  <a:lnTo>
                    <a:pt x="0" y="1020571"/>
                  </a:lnTo>
                  <a:lnTo>
                    <a:pt x="0" y="0"/>
                  </a:lnTo>
                  <a:close/>
                </a:path>
              </a:pathLst>
            </a:custGeom>
            <a:blipFill>
              <a:blip r:embed="rId3"/>
              <a:stretch>
                <a:fillRect l="0" t="0" r="0" b="0"/>
              </a:stretch>
            </a:blipFill>
          </p:spPr>
        </p:sp>
        <p:sp>
          <p:nvSpPr>
            <p:cNvPr name="TextBox 13" id="13"/>
            <p:cNvSpPr txBox="true"/>
            <p:nvPr/>
          </p:nvSpPr>
          <p:spPr>
            <a:xfrm rot="0">
              <a:off x="1314589" y="37325"/>
              <a:ext cx="8709568" cy="483447"/>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1A1A1A"/>
                  </a:solidFill>
                  <a:latin typeface="Poppins Bold"/>
                  <a:ea typeface="Poppins Bold"/>
                  <a:cs typeface="Poppins Bold"/>
                  <a:sym typeface="Poppins Bold"/>
                </a:rPr>
                <a:t>DEEP LEARNING</a:t>
              </a:r>
            </a:p>
          </p:txBody>
        </p:sp>
      </p:grpSp>
      <p:sp>
        <p:nvSpPr>
          <p:cNvPr name="Freeform 14" id="14"/>
          <p:cNvSpPr/>
          <p:nvPr/>
        </p:nvSpPr>
        <p:spPr>
          <a:xfrm flipH="false" flipV="false" rot="0">
            <a:off x="9263774" y="-842039"/>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3010810" y="-155024"/>
            <a:ext cx="6775868" cy="4114800"/>
          </a:xfrm>
          <a:custGeom>
            <a:avLst/>
            <a:gdLst/>
            <a:ahLst/>
            <a:cxnLst/>
            <a:rect r="r" b="b" t="t" l="l"/>
            <a:pathLst>
              <a:path h="4114800" w="6775868">
                <a:moveTo>
                  <a:pt x="0" y="0"/>
                </a:moveTo>
                <a:lnTo>
                  <a:pt x="6775868" y="0"/>
                </a:lnTo>
                <a:lnTo>
                  <a:pt x="67758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0">
            <a:off x="-3023029" y="1993325"/>
            <a:ext cx="21311029" cy="1464883"/>
            <a:chOff x="0" y="0"/>
            <a:chExt cx="28414706" cy="1953177"/>
          </a:xfrm>
        </p:grpSpPr>
        <p:grpSp>
          <p:nvGrpSpPr>
            <p:cNvPr name="Group 17" id="17"/>
            <p:cNvGrpSpPr/>
            <p:nvPr/>
          </p:nvGrpSpPr>
          <p:grpSpPr>
            <a:xfrm rot="0">
              <a:off x="0" y="0"/>
              <a:ext cx="28414706" cy="1953177"/>
              <a:chOff x="0" y="0"/>
              <a:chExt cx="5612781" cy="385813"/>
            </a:xfrm>
          </p:grpSpPr>
          <p:sp>
            <p:nvSpPr>
              <p:cNvPr name="Freeform 18" id="18"/>
              <p:cNvSpPr/>
              <p:nvPr/>
            </p:nvSpPr>
            <p:spPr>
              <a:xfrm flipH="false" flipV="false" rot="0">
                <a:off x="0" y="0"/>
                <a:ext cx="5612781" cy="385813"/>
              </a:xfrm>
              <a:custGeom>
                <a:avLst/>
                <a:gdLst/>
                <a:ahLst/>
                <a:cxnLst/>
                <a:rect r="r" b="b" t="t" l="l"/>
                <a:pathLst>
                  <a:path h="385813" w="5612781">
                    <a:moveTo>
                      <a:pt x="0" y="0"/>
                    </a:moveTo>
                    <a:lnTo>
                      <a:pt x="5612781" y="0"/>
                    </a:lnTo>
                    <a:lnTo>
                      <a:pt x="5612781" y="385813"/>
                    </a:lnTo>
                    <a:lnTo>
                      <a:pt x="0" y="385813"/>
                    </a:lnTo>
                    <a:close/>
                  </a:path>
                </a:pathLst>
              </a:custGeom>
              <a:solidFill>
                <a:srgbClr val="F74949">
                  <a:alpha val="71765"/>
                </a:srgbClr>
              </a:solidFill>
            </p:spPr>
          </p:sp>
          <p:sp>
            <p:nvSpPr>
              <p:cNvPr name="TextBox 19" id="19"/>
              <p:cNvSpPr txBox="true"/>
              <p:nvPr/>
            </p:nvSpPr>
            <p:spPr>
              <a:xfrm>
                <a:off x="0" y="28575"/>
                <a:ext cx="5612781" cy="357238"/>
              </a:xfrm>
              <a:prstGeom prst="rect">
                <a:avLst/>
              </a:prstGeom>
            </p:spPr>
            <p:txBody>
              <a:bodyPr anchor="ctr" rtlCol="false" tIns="50800" lIns="50800" bIns="50800" rIns="50800"/>
              <a:lstStyle/>
              <a:p>
                <a:pPr algn="ctr">
                  <a:lnSpc>
                    <a:spcPts val="2661"/>
                  </a:lnSpc>
                </a:pPr>
              </a:p>
            </p:txBody>
          </p:sp>
        </p:grpSp>
        <p:sp>
          <p:nvSpPr>
            <p:cNvPr name="TextBox 20" id="20"/>
            <p:cNvSpPr txBox="true"/>
            <p:nvPr/>
          </p:nvSpPr>
          <p:spPr>
            <a:xfrm rot="0">
              <a:off x="14207353" y="378180"/>
              <a:ext cx="13427312" cy="1289337"/>
            </a:xfrm>
            <a:prstGeom prst="rect">
              <a:avLst/>
            </a:prstGeom>
          </p:spPr>
          <p:txBody>
            <a:bodyPr anchor="t" rtlCol="false" tIns="0" lIns="0" bIns="0" rIns="0">
              <a:spAutoFit/>
            </a:bodyPr>
            <a:lstStyle/>
            <a:p>
              <a:pPr algn="ctr">
                <a:lnSpc>
                  <a:spcPts val="6470"/>
                </a:lnSpc>
                <a:spcBef>
                  <a:spcPct val="0"/>
                </a:spcBef>
              </a:pPr>
              <a:r>
                <a:rPr lang="en-US" sz="6221">
                  <a:solidFill>
                    <a:srgbClr val="F0F7FE"/>
                  </a:solidFill>
                  <a:latin typeface="Bungee"/>
                  <a:ea typeface="Bungee"/>
                  <a:cs typeface="Bungee"/>
                  <a:sym typeface="Bungee"/>
                </a:rPr>
                <a:t>YÊU CẦU BÀI TOÁN</a:t>
              </a:r>
            </a:p>
          </p:txBody>
        </p:sp>
      </p:grpSp>
      <p:sp>
        <p:nvSpPr>
          <p:cNvPr name="TextBox 21" id="21"/>
          <p:cNvSpPr txBox="true"/>
          <p:nvPr/>
        </p:nvSpPr>
        <p:spPr>
          <a:xfrm rot="0">
            <a:off x="8838250" y="4414837"/>
            <a:ext cx="7626917" cy="13716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Ảnh màu chứa biển báo giao thông có thể có nhiều đối tượng gây nhiễu như phương tiện, người đi đường.</a:t>
            </a:r>
          </a:p>
        </p:txBody>
      </p:sp>
      <p:sp>
        <p:nvSpPr>
          <p:cNvPr name="TextBox 22" id="22"/>
          <p:cNvSpPr txBox="true"/>
          <p:nvPr/>
        </p:nvSpPr>
        <p:spPr>
          <a:xfrm rot="0">
            <a:off x="8965468" y="7261541"/>
            <a:ext cx="8293832" cy="13716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Phân đoạn (Segmentation): Ảnh đầu vào sẽ được xử lý để tạo mặt nạ (mask) xác định vùng biển báo.</a:t>
            </a:r>
          </a:p>
          <a:p>
            <a:pPr algn="l">
              <a:lnSpc>
                <a:spcPts val="3674"/>
              </a:lnSpc>
            </a:pPr>
          </a:p>
        </p:txBody>
      </p:sp>
      <p:sp>
        <p:nvSpPr>
          <p:cNvPr name="TextBox 23" id="23"/>
          <p:cNvSpPr txBox="true"/>
          <p:nvPr/>
        </p:nvSpPr>
        <p:spPr>
          <a:xfrm rot="0">
            <a:off x="8965468" y="8528366"/>
            <a:ext cx="8879093" cy="1371600"/>
          </a:xfrm>
          <a:prstGeom prst="rect">
            <a:avLst/>
          </a:prstGeom>
        </p:spPr>
        <p:txBody>
          <a:bodyPr anchor="t" rtlCol="false" tIns="0" lIns="0" bIns="0" rIns="0">
            <a:spAutoFit/>
          </a:bodyPr>
          <a:lstStyle/>
          <a:p>
            <a:pPr algn="l">
              <a:lnSpc>
                <a:spcPts val="3674"/>
              </a:lnSpc>
            </a:pPr>
            <a:r>
              <a:rPr lang="en-US" sz="2499">
                <a:solidFill>
                  <a:srgbClr val="000000"/>
                </a:solidFill>
                <a:latin typeface="Poppins"/>
                <a:ea typeface="Poppins"/>
                <a:cs typeface="Poppins"/>
                <a:sym typeface="Poppins"/>
              </a:rPr>
              <a:t>Phân loại (Classification): Sau khi xác định vùng chứa biển báo, hệ thống sẽ gán nhãn đúng cho từng biển báo trong ảnh.</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FCDFF"/>
        </a:solidFill>
      </p:bgPr>
    </p:bg>
    <p:spTree>
      <p:nvGrpSpPr>
        <p:cNvPr id="1" name=""/>
        <p:cNvGrpSpPr/>
        <p:nvPr/>
      </p:nvGrpSpPr>
      <p:grpSpPr>
        <a:xfrm>
          <a:off x="0" y="0"/>
          <a:ext cx="0" cy="0"/>
          <a:chOff x="0" y="0"/>
          <a:chExt cx="0" cy="0"/>
        </a:xfrm>
      </p:grpSpPr>
      <p:grpSp>
        <p:nvGrpSpPr>
          <p:cNvPr name="Group 2" id="2"/>
          <p:cNvGrpSpPr/>
          <p:nvPr/>
        </p:nvGrpSpPr>
        <p:grpSpPr>
          <a:xfrm rot="0">
            <a:off x="13873991" y="-192511"/>
            <a:ext cx="4530807" cy="10717674"/>
            <a:chOff x="0" y="0"/>
            <a:chExt cx="2218628" cy="5248189"/>
          </a:xfrm>
        </p:grpSpPr>
        <p:sp>
          <p:nvSpPr>
            <p:cNvPr name="Freeform 3" id="3"/>
            <p:cNvSpPr/>
            <p:nvPr/>
          </p:nvSpPr>
          <p:spPr>
            <a:xfrm flipH="false" flipV="false" rot="0">
              <a:off x="0" y="0"/>
              <a:ext cx="2218628" cy="5248189"/>
            </a:xfrm>
            <a:custGeom>
              <a:avLst/>
              <a:gdLst/>
              <a:ahLst/>
              <a:cxnLst/>
              <a:rect r="r" b="b" t="t" l="l"/>
              <a:pathLst>
                <a:path h="5248189" w="2218628">
                  <a:moveTo>
                    <a:pt x="0" y="0"/>
                  </a:moveTo>
                  <a:lnTo>
                    <a:pt x="2218628" y="0"/>
                  </a:lnTo>
                  <a:lnTo>
                    <a:pt x="2218628" y="5248189"/>
                  </a:lnTo>
                  <a:lnTo>
                    <a:pt x="0" y="5248189"/>
                  </a:lnTo>
                  <a:close/>
                </a:path>
              </a:pathLst>
            </a:custGeom>
            <a:solidFill>
              <a:srgbClr val="EDF0F2"/>
            </a:solidFill>
          </p:spPr>
        </p:sp>
        <p:sp>
          <p:nvSpPr>
            <p:cNvPr name="TextBox 4" id="4"/>
            <p:cNvSpPr txBox="true"/>
            <p:nvPr/>
          </p:nvSpPr>
          <p:spPr>
            <a:xfrm>
              <a:off x="0" y="-38100"/>
              <a:ext cx="2218628" cy="528628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653280" y="1028700"/>
            <a:ext cx="6606020" cy="8229600"/>
            <a:chOff x="0" y="0"/>
            <a:chExt cx="8808027" cy="10972800"/>
          </a:xfrm>
        </p:grpSpPr>
        <p:pic>
          <p:nvPicPr>
            <p:cNvPr name="Picture 6" id="6"/>
            <p:cNvPicPr>
              <a:picLocks noChangeAspect="true"/>
            </p:cNvPicPr>
            <p:nvPr/>
          </p:nvPicPr>
          <p:blipFill>
            <a:blip r:embed="rId2"/>
            <a:srcRect l="0" t="169" r="0" b="169"/>
            <a:stretch>
              <a:fillRect/>
            </a:stretch>
          </p:blipFill>
          <p:spPr>
            <a:xfrm flipH="false" flipV="false">
              <a:off x="0" y="0"/>
              <a:ext cx="8808027" cy="10972800"/>
            </a:xfrm>
            <a:prstGeom prst="rect">
              <a:avLst/>
            </a:prstGeom>
          </p:spPr>
        </p:pic>
      </p:grpSp>
      <p:grpSp>
        <p:nvGrpSpPr>
          <p:cNvPr name="Group 7" id="7"/>
          <p:cNvGrpSpPr/>
          <p:nvPr/>
        </p:nvGrpSpPr>
        <p:grpSpPr>
          <a:xfrm rot="0">
            <a:off x="10088919" y="9503803"/>
            <a:ext cx="3678387" cy="783197"/>
            <a:chOff x="0" y="0"/>
            <a:chExt cx="1293739" cy="275461"/>
          </a:xfrm>
        </p:grpSpPr>
        <p:sp>
          <p:nvSpPr>
            <p:cNvPr name="Freeform 8" id="8"/>
            <p:cNvSpPr/>
            <p:nvPr/>
          </p:nvSpPr>
          <p:spPr>
            <a:xfrm flipH="false" flipV="false" rot="0">
              <a:off x="0" y="0"/>
              <a:ext cx="1293739" cy="275461"/>
            </a:xfrm>
            <a:custGeom>
              <a:avLst/>
              <a:gdLst/>
              <a:ahLst/>
              <a:cxnLst/>
              <a:rect r="r" b="b" t="t" l="l"/>
              <a:pathLst>
                <a:path h="275461" w="1293739">
                  <a:moveTo>
                    <a:pt x="0" y="0"/>
                  </a:moveTo>
                  <a:lnTo>
                    <a:pt x="1293739" y="0"/>
                  </a:lnTo>
                  <a:lnTo>
                    <a:pt x="1293739" y="275461"/>
                  </a:lnTo>
                  <a:lnTo>
                    <a:pt x="0" y="275461"/>
                  </a:lnTo>
                  <a:close/>
                </a:path>
              </a:pathLst>
            </a:custGeom>
            <a:solidFill>
              <a:srgbClr val="000000">
                <a:alpha val="0"/>
              </a:srgbClr>
            </a:solidFill>
            <a:ln w="19050" cap="sq">
              <a:solidFill>
                <a:srgbClr val="E4E8EE"/>
              </a:solidFill>
              <a:prstDash val="solid"/>
              <a:miter/>
            </a:ln>
          </p:spPr>
        </p:sp>
        <p:sp>
          <p:nvSpPr>
            <p:cNvPr name="TextBox 9" id="9"/>
            <p:cNvSpPr txBox="true"/>
            <p:nvPr/>
          </p:nvSpPr>
          <p:spPr>
            <a:xfrm>
              <a:off x="0" y="-38100"/>
              <a:ext cx="1293739" cy="313561"/>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978693" y="9639149"/>
            <a:ext cx="515527" cy="512506"/>
            <a:chOff x="0" y="0"/>
            <a:chExt cx="277085" cy="275461"/>
          </a:xfrm>
        </p:grpSpPr>
        <p:sp>
          <p:nvSpPr>
            <p:cNvPr name="Freeform 11" id="11"/>
            <p:cNvSpPr/>
            <p:nvPr/>
          </p:nvSpPr>
          <p:spPr>
            <a:xfrm flipH="false" flipV="false" rot="0">
              <a:off x="0" y="0"/>
              <a:ext cx="277085" cy="275461"/>
            </a:xfrm>
            <a:custGeom>
              <a:avLst/>
              <a:gdLst/>
              <a:ahLst/>
              <a:cxnLst/>
              <a:rect r="r" b="b" t="t" l="l"/>
              <a:pathLst>
                <a:path h="275461" w="277085">
                  <a:moveTo>
                    <a:pt x="0" y="0"/>
                  </a:moveTo>
                  <a:lnTo>
                    <a:pt x="277085" y="0"/>
                  </a:lnTo>
                  <a:lnTo>
                    <a:pt x="277085" y="275461"/>
                  </a:lnTo>
                  <a:lnTo>
                    <a:pt x="0" y="275461"/>
                  </a:lnTo>
                  <a:close/>
                </a:path>
              </a:pathLst>
            </a:custGeom>
            <a:solidFill>
              <a:srgbClr val="C5CCC6"/>
            </a:solidFill>
          </p:spPr>
        </p:sp>
        <p:sp>
          <p:nvSpPr>
            <p:cNvPr name="TextBox 12" id="12"/>
            <p:cNvSpPr txBox="true"/>
            <p:nvPr/>
          </p:nvSpPr>
          <p:spPr>
            <a:xfrm>
              <a:off x="0" y="-38100"/>
              <a:ext cx="277085" cy="313561"/>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3145806" y="9803371"/>
            <a:ext cx="181301" cy="184062"/>
          </a:xfrm>
          <a:custGeom>
            <a:avLst/>
            <a:gdLst/>
            <a:ahLst/>
            <a:cxnLst/>
            <a:rect r="r" b="b" t="t" l="l"/>
            <a:pathLst>
              <a:path h="184062" w="181301">
                <a:moveTo>
                  <a:pt x="0" y="0"/>
                </a:moveTo>
                <a:lnTo>
                  <a:pt x="181301" y="0"/>
                </a:lnTo>
                <a:lnTo>
                  <a:pt x="181301" y="184062"/>
                </a:lnTo>
                <a:lnTo>
                  <a:pt x="0" y="1840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9823343" y="6646886"/>
            <a:ext cx="1659873" cy="165987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4E8EE"/>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389953" y="619701"/>
            <a:ext cx="7518118" cy="765428"/>
            <a:chOff x="0" y="0"/>
            <a:chExt cx="10024157" cy="1020571"/>
          </a:xfrm>
        </p:grpSpPr>
        <p:sp>
          <p:nvSpPr>
            <p:cNvPr name="Freeform 18" id="18"/>
            <p:cNvSpPr/>
            <p:nvPr/>
          </p:nvSpPr>
          <p:spPr>
            <a:xfrm flipH="false" flipV="false" rot="0">
              <a:off x="0" y="0"/>
              <a:ext cx="1744464" cy="1020571"/>
            </a:xfrm>
            <a:custGeom>
              <a:avLst/>
              <a:gdLst/>
              <a:ahLst/>
              <a:cxnLst/>
              <a:rect r="r" b="b" t="t" l="l"/>
              <a:pathLst>
                <a:path h="1020571" w="1744464">
                  <a:moveTo>
                    <a:pt x="0" y="0"/>
                  </a:moveTo>
                  <a:lnTo>
                    <a:pt x="1744464" y="0"/>
                  </a:lnTo>
                  <a:lnTo>
                    <a:pt x="1744464" y="1020571"/>
                  </a:lnTo>
                  <a:lnTo>
                    <a:pt x="0" y="1020571"/>
                  </a:lnTo>
                  <a:lnTo>
                    <a:pt x="0" y="0"/>
                  </a:lnTo>
                  <a:close/>
                </a:path>
              </a:pathLst>
            </a:custGeom>
            <a:blipFill>
              <a:blip r:embed="rId5"/>
              <a:stretch>
                <a:fillRect l="0" t="0" r="0" b="0"/>
              </a:stretch>
            </a:blipFill>
          </p:spPr>
        </p:sp>
        <p:sp>
          <p:nvSpPr>
            <p:cNvPr name="TextBox 19" id="19"/>
            <p:cNvSpPr txBox="true"/>
            <p:nvPr/>
          </p:nvSpPr>
          <p:spPr>
            <a:xfrm rot="0">
              <a:off x="1314589" y="37325"/>
              <a:ext cx="8709568" cy="483447"/>
            </a:xfrm>
            <a:prstGeom prst="rect">
              <a:avLst/>
            </a:prstGeom>
          </p:spPr>
          <p:txBody>
            <a:bodyPr anchor="t" rtlCol="false" tIns="0" lIns="0" bIns="0" rIns="0">
              <a:spAutoFit/>
            </a:bodyPr>
            <a:lstStyle/>
            <a:p>
              <a:pPr algn="l" marL="0" indent="0" lvl="1">
                <a:lnSpc>
                  <a:spcPts val="2859"/>
                </a:lnSpc>
                <a:spcBef>
                  <a:spcPct val="0"/>
                </a:spcBef>
              </a:pPr>
              <a:r>
                <a:rPr lang="en-US" b="true" sz="2199">
                  <a:solidFill>
                    <a:srgbClr val="E4E8EE"/>
                  </a:solidFill>
                  <a:latin typeface="Poppins Bold"/>
                  <a:ea typeface="Poppins Bold"/>
                  <a:cs typeface="Poppins Bold"/>
                  <a:sym typeface="Poppins Bold"/>
                </a:rPr>
                <a:t>DEEP LEARNING</a:t>
              </a:r>
            </a:p>
          </p:txBody>
        </p:sp>
      </p:grpSp>
      <p:sp>
        <p:nvSpPr>
          <p:cNvPr name="Freeform 20" id="20"/>
          <p:cNvSpPr/>
          <p:nvPr/>
        </p:nvSpPr>
        <p:spPr>
          <a:xfrm flipH="false" flipV="false" rot="0">
            <a:off x="8663944" y="6087634"/>
            <a:ext cx="4016771" cy="2778375"/>
          </a:xfrm>
          <a:custGeom>
            <a:avLst/>
            <a:gdLst/>
            <a:ahLst/>
            <a:cxnLst/>
            <a:rect r="r" b="b" t="t" l="l"/>
            <a:pathLst>
              <a:path h="2778375" w="4016771">
                <a:moveTo>
                  <a:pt x="0" y="0"/>
                </a:moveTo>
                <a:lnTo>
                  <a:pt x="4016771" y="0"/>
                </a:lnTo>
                <a:lnTo>
                  <a:pt x="4016771" y="2778375"/>
                </a:lnTo>
                <a:lnTo>
                  <a:pt x="0" y="2778375"/>
                </a:lnTo>
                <a:lnTo>
                  <a:pt x="0" y="0"/>
                </a:lnTo>
                <a:close/>
              </a:path>
            </a:pathLst>
          </a:custGeom>
          <a:blipFill>
            <a:blip r:embed="rId6"/>
            <a:stretch>
              <a:fillRect l="0" t="0" r="0" b="-29820"/>
            </a:stretch>
          </a:blipFill>
        </p:spPr>
      </p:sp>
      <p:sp>
        <p:nvSpPr>
          <p:cNvPr name="TextBox 21" id="21"/>
          <p:cNvSpPr txBox="true"/>
          <p:nvPr/>
        </p:nvSpPr>
        <p:spPr>
          <a:xfrm rot="0">
            <a:off x="1509514" y="3460170"/>
            <a:ext cx="8680032" cy="1198245"/>
          </a:xfrm>
          <a:prstGeom prst="rect">
            <a:avLst/>
          </a:prstGeom>
        </p:spPr>
        <p:txBody>
          <a:bodyPr anchor="t" rtlCol="false" tIns="0" lIns="0" bIns="0" rIns="0">
            <a:spAutoFit/>
          </a:bodyPr>
          <a:lstStyle/>
          <a:p>
            <a:pPr algn="l" marL="0" indent="0" lvl="0">
              <a:lnSpc>
                <a:spcPts val="8190"/>
              </a:lnSpc>
              <a:spcBef>
                <a:spcPct val="0"/>
              </a:spcBef>
            </a:pPr>
            <a:r>
              <a:rPr lang="en-US" b="true" sz="9000" spc="126">
                <a:solidFill>
                  <a:srgbClr val="F4F4F4"/>
                </a:solidFill>
                <a:latin typeface="Poppins Bold"/>
                <a:ea typeface="Poppins Bold"/>
                <a:cs typeface="Poppins Bold"/>
                <a:sym typeface="Poppins Bold"/>
              </a:rPr>
              <a:t>ĐỀ XUẤT</a:t>
            </a:r>
          </a:p>
        </p:txBody>
      </p:sp>
      <p:sp>
        <p:nvSpPr>
          <p:cNvPr name="TextBox 22" id="22"/>
          <p:cNvSpPr txBox="true"/>
          <p:nvPr/>
        </p:nvSpPr>
        <p:spPr>
          <a:xfrm rot="0">
            <a:off x="1509514" y="1947104"/>
            <a:ext cx="12257792" cy="1198245"/>
          </a:xfrm>
          <a:prstGeom prst="rect">
            <a:avLst/>
          </a:prstGeom>
        </p:spPr>
        <p:txBody>
          <a:bodyPr anchor="t" rtlCol="false" tIns="0" lIns="0" bIns="0" rIns="0">
            <a:spAutoFit/>
          </a:bodyPr>
          <a:lstStyle/>
          <a:p>
            <a:pPr algn="l" marL="0" indent="0" lvl="0">
              <a:lnSpc>
                <a:spcPts val="8190"/>
              </a:lnSpc>
              <a:spcBef>
                <a:spcPct val="0"/>
              </a:spcBef>
            </a:pPr>
            <a:r>
              <a:rPr lang="en-US" b="true" sz="9000" spc="126">
                <a:solidFill>
                  <a:srgbClr val="E4E8EE"/>
                </a:solidFill>
                <a:latin typeface="Poppins Bold"/>
                <a:ea typeface="Poppins Bold"/>
                <a:cs typeface="Poppins Bold"/>
                <a:sym typeface="Poppins Bold"/>
              </a:rPr>
              <a:t>GIẢI PHÁP </a:t>
            </a:r>
          </a:p>
        </p:txBody>
      </p:sp>
      <p:sp>
        <p:nvSpPr>
          <p:cNvPr name="TextBox 23" id="23"/>
          <p:cNvSpPr txBox="true"/>
          <p:nvPr/>
        </p:nvSpPr>
        <p:spPr>
          <a:xfrm rot="0">
            <a:off x="10450173" y="9717132"/>
            <a:ext cx="2272107" cy="308616"/>
          </a:xfrm>
          <a:prstGeom prst="rect">
            <a:avLst/>
          </a:prstGeom>
        </p:spPr>
        <p:txBody>
          <a:bodyPr anchor="t" rtlCol="false" tIns="0" lIns="0" bIns="0" rIns="0">
            <a:spAutoFit/>
          </a:bodyPr>
          <a:lstStyle/>
          <a:p>
            <a:pPr algn="l">
              <a:lnSpc>
                <a:spcPts val="2414"/>
              </a:lnSpc>
              <a:spcBef>
                <a:spcPct val="0"/>
              </a:spcBef>
            </a:pPr>
            <a:r>
              <a:rPr lang="en-US" b="true" sz="1724" spc="24">
                <a:solidFill>
                  <a:srgbClr val="FFFFFF"/>
                </a:solidFill>
                <a:latin typeface="Poppins Semi-Bold"/>
                <a:ea typeface="Poppins Semi-Bold"/>
                <a:cs typeface="Poppins Semi-Bold"/>
                <a:sym typeface="Poppins Semi-Bold"/>
              </a:rPr>
              <a:t>Tìm hiểu ngay</a:t>
            </a:r>
          </a:p>
        </p:txBody>
      </p:sp>
      <p:grpSp>
        <p:nvGrpSpPr>
          <p:cNvPr name="Group 24" id="24"/>
          <p:cNvGrpSpPr/>
          <p:nvPr/>
        </p:nvGrpSpPr>
        <p:grpSpPr>
          <a:xfrm rot="0">
            <a:off x="1935875" y="5048940"/>
            <a:ext cx="492125" cy="587647"/>
            <a:chOff x="0" y="0"/>
            <a:chExt cx="129613" cy="154771"/>
          </a:xfrm>
        </p:grpSpPr>
        <p:sp>
          <p:nvSpPr>
            <p:cNvPr name="Freeform 25" id="25"/>
            <p:cNvSpPr/>
            <p:nvPr/>
          </p:nvSpPr>
          <p:spPr>
            <a:xfrm flipH="false" flipV="false" rot="0">
              <a:off x="0" y="0"/>
              <a:ext cx="129613" cy="154771"/>
            </a:xfrm>
            <a:custGeom>
              <a:avLst/>
              <a:gdLst/>
              <a:ahLst/>
              <a:cxnLst/>
              <a:rect r="r" b="b" t="t" l="l"/>
              <a:pathLst>
                <a:path h="154771" w="129613">
                  <a:moveTo>
                    <a:pt x="0" y="0"/>
                  </a:moveTo>
                  <a:lnTo>
                    <a:pt x="129613" y="0"/>
                  </a:lnTo>
                  <a:lnTo>
                    <a:pt x="129613" y="154771"/>
                  </a:lnTo>
                  <a:lnTo>
                    <a:pt x="0" y="154771"/>
                  </a:lnTo>
                  <a:close/>
                </a:path>
              </a:pathLst>
            </a:custGeom>
            <a:solidFill>
              <a:srgbClr val="4F9FF5"/>
            </a:solidFill>
          </p:spPr>
        </p:sp>
        <p:sp>
          <p:nvSpPr>
            <p:cNvPr name="TextBox 26" id="26"/>
            <p:cNvSpPr txBox="true"/>
            <p:nvPr/>
          </p:nvSpPr>
          <p:spPr>
            <a:xfrm>
              <a:off x="0" y="28575"/>
              <a:ext cx="129613" cy="126196"/>
            </a:xfrm>
            <a:prstGeom prst="rect">
              <a:avLst/>
            </a:prstGeom>
          </p:spPr>
          <p:txBody>
            <a:bodyPr anchor="ctr" rtlCol="false" tIns="50800" lIns="50800" bIns="50800" rIns="50800"/>
            <a:lstStyle/>
            <a:p>
              <a:pPr algn="ctr">
                <a:lnSpc>
                  <a:spcPts val="2661"/>
                </a:lnSpc>
              </a:pPr>
              <a:r>
                <a:rPr lang="en-US" b="true" sz="2558" spc="56">
                  <a:solidFill>
                    <a:srgbClr val="F4F4F4"/>
                  </a:solidFill>
                  <a:latin typeface="Raleway Bold"/>
                  <a:ea typeface="Raleway Bold"/>
                  <a:cs typeface="Raleway Bold"/>
                  <a:sym typeface="Raleway Bold"/>
                </a:rPr>
                <a:t>1</a:t>
              </a:r>
            </a:p>
          </p:txBody>
        </p:sp>
      </p:grpSp>
      <p:sp>
        <p:nvSpPr>
          <p:cNvPr name="TextBox 27" id="27"/>
          <p:cNvSpPr txBox="true"/>
          <p:nvPr/>
        </p:nvSpPr>
        <p:spPr>
          <a:xfrm rot="0">
            <a:off x="2693618" y="5070342"/>
            <a:ext cx="5875754" cy="478155"/>
          </a:xfrm>
          <a:prstGeom prst="rect">
            <a:avLst/>
          </a:prstGeom>
        </p:spPr>
        <p:txBody>
          <a:bodyPr anchor="t" rtlCol="false" tIns="0" lIns="0" bIns="0" rIns="0">
            <a:spAutoFit/>
          </a:bodyPr>
          <a:lstStyle/>
          <a:p>
            <a:pPr algn="l">
              <a:lnSpc>
                <a:spcPts val="3660"/>
              </a:lnSpc>
            </a:pPr>
            <a:r>
              <a:rPr lang="en-US" sz="3000">
                <a:solidFill>
                  <a:srgbClr val="063050"/>
                </a:solidFill>
                <a:latin typeface="Poppins"/>
                <a:ea typeface="Poppins"/>
                <a:cs typeface="Poppins"/>
                <a:sym typeface="Poppins"/>
              </a:rPr>
              <a:t>Phân tích dữ liệu</a:t>
            </a:r>
          </a:p>
        </p:txBody>
      </p:sp>
      <p:sp>
        <p:nvSpPr>
          <p:cNvPr name="TextBox 28" id="28"/>
          <p:cNvSpPr txBox="true"/>
          <p:nvPr/>
        </p:nvSpPr>
        <p:spPr>
          <a:xfrm rot="0">
            <a:off x="2693618" y="6276899"/>
            <a:ext cx="6450382" cy="478155"/>
          </a:xfrm>
          <a:prstGeom prst="rect">
            <a:avLst/>
          </a:prstGeom>
        </p:spPr>
        <p:txBody>
          <a:bodyPr anchor="t" rtlCol="false" tIns="0" lIns="0" bIns="0" rIns="0">
            <a:spAutoFit/>
          </a:bodyPr>
          <a:lstStyle/>
          <a:p>
            <a:pPr algn="l">
              <a:lnSpc>
                <a:spcPts val="3660"/>
              </a:lnSpc>
            </a:pPr>
            <a:r>
              <a:rPr lang="en-US" sz="3000">
                <a:solidFill>
                  <a:srgbClr val="063050"/>
                </a:solidFill>
                <a:latin typeface="Poppins"/>
                <a:ea typeface="Poppins"/>
                <a:cs typeface="Poppins"/>
                <a:sym typeface="Poppins"/>
              </a:rPr>
              <a:t>Thiết kế mô hình</a:t>
            </a:r>
          </a:p>
        </p:txBody>
      </p:sp>
      <p:grpSp>
        <p:nvGrpSpPr>
          <p:cNvPr name="Group 29" id="29"/>
          <p:cNvGrpSpPr/>
          <p:nvPr/>
        </p:nvGrpSpPr>
        <p:grpSpPr>
          <a:xfrm rot="0">
            <a:off x="1935875" y="6236440"/>
            <a:ext cx="492125" cy="587647"/>
            <a:chOff x="0" y="0"/>
            <a:chExt cx="129613" cy="154771"/>
          </a:xfrm>
        </p:grpSpPr>
        <p:sp>
          <p:nvSpPr>
            <p:cNvPr name="Freeform 30" id="30"/>
            <p:cNvSpPr/>
            <p:nvPr/>
          </p:nvSpPr>
          <p:spPr>
            <a:xfrm flipH="false" flipV="false" rot="0">
              <a:off x="0" y="0"/>
              <a:ext cx="129613" cy="154771"/>
            </a:xfrm>
            <a:custGeom>
              <a:avLst/>
              <a:gdLst/>
              <a:ahLst/>
              <a:cxnLst/>
              <a:rect r="r" b="b" t="t" l="l"/>
              <a:pathLst>
                <a:path h="154771" w="129613">
                  <a:moveTo>
                    <a:pt x="0" y="0"/>
                  </a:moveTo>
                  <a:lnTo>
                    <a:pt x="129613" y="0"/>
                  </a:lnTo>
                  <a:lnTo>
                    <a:pt x="129613" y="154771"/>
                  </a:lnTo>
                  <a:lnTo>
                    <a:pt x="0" y="154771"/>
                  </a:lnTo>
                  <a:close/>
                </a:path>
              </a:pathLst>
            </a:custGeom>
            <a:solidFill>
              <a:srgbClr val="4F9FF5"/>
            </a:solidFill>
          </p:spPr>
        </p:sp>
        <p:sp>
          <p:nvSpPr>
            <p:cNvPr name="TextBox 31" id="31"/>
            <p:cNvSpPr txBox="true"/>
            <p:nvPr/>
          </p:nvSpPr>
          <p:spPr>
            <a:xfrm>
              <a:off x="0" y="28575"/>
              <a:ext cx="129613" cy="126196"/>
            </a:xfrm>
            <a:prstGeom prst="rect">
              <a:avLst/>
            </a:prstGeom>
          </p:spPr>
          <p:txBody>
            <a:bodyPr anchor="ctr" rtlCol="false" tIns="50800" lIns="50800" bIns="50800" rIns="50800"/>
            <a:lstStyle/>
            <a:p>
              <a:pPr algn="ctr">
                <a:lnSpc>
                  <a:spcPts val="2661"/>
                </a:lnSpc>
              </a:pPr>
              <a:r>
                <a:rPr lang="en-US" b="true" sz="2558" spc="56">
                  <a:solidFill>
                    <a:srgbClr val="F4F4F4"/>
                  </a:solidFill>
                  <a:latin typeface="Raleway Bold"/>
                  <a:ea typeface="Raleway Bold"/>
                  <a:cs typeface="Raleway Bold"/>
                  <a:sym typeface="Raleway Bold"/>
                </a:rPr>
                <a:t>2</a:t>
              </a:r>
            </a:p>
          </p:txBody>
        </p:sp>
      </p:grpSp>
      <p:sp>
        <p:nvSpPr>
          <p:cNvPr name="TextBox 32" id="32"/>
          <p:cNvSpPr txBox="true"/>
          <p:nvPr/>
        </p:nvSpPr>
        <p:spPr>
          <a:xfrm rot="0">
            <a:off x="2314746" y="7175869"/>
            <a:ext cx="6450382" cy="403225"/>
          </a:xfrm>
          <a:prstGeom prst="rect">
            <a:avLst/>
          </a:prstGeom>
        </p:spPr>
        <p:txBody>
          <a:bodyPr anchor="t" rtlCol="false" tIns="0" lIns="0" bIns="0" rIns="0">
            <a:spAutoFit/>
          </a:bodyPr>
          <a:lstStyle/>
          <a:p>
            <a:pPr algn="l">
              <a:lnSpc>
                <a:spcPts val="3049"/>
              </a:lnSpc>
            </a:pPr>
            <a:r>
              <a:rPr lang="en-US" sz="2499">
                <a:solidFill>
                  <a:srgbClr val="063050"/>
                </a:solidFill>
                <a:latin typeface="Poppins"/>
                <a:ea typeface="Poppins"/>
                <a:cs typeface="Poppins"/>
                <a:sym typeface="Poppins"/>
              </a:rPr>
              <a:t>Mô hình để phân loại: AlexNet, ResNet50</a:t>
            </a:r>
          </a:p>
        </p:txBody>
      </p:sp>
      <p:sp>
        <p:nvSpPr>
          <p:cNvPr name="TextBox 33" id="33"/>
          <p:cNvSpPr txBox="true"/>
          <p:nvPr/>
        </p:nvSpPr>
        <p:spPr>
          <a:xfrm rot="0">
            <a:off x="2314746" y="7810050"/>
            <a:ext cx="6450382" cy="403225"/>
          </a:xfrm>
          <a:prstGeom prst="rect">
            <a:avLst/>
          </a:prstGeom>
        </p:spPr>
        <p:txBody>
          <a:bodyPr anchor="t" rtlCol="false" tIns="0" lIns="0" bIns="0" rIns="0">
            <a:spAutoFit/>
          </a:bodyPr>
          <a:lstStyle/>
          <a:p>
            <a:pPr algn="l">
              <a:lnSpc>
                <a:spcPts val="3049"/>
              </a:lnSpc>
            </a:pPr>
            <a:r>
              <a:rPr lang="en-US" sz="2499">
                <a:solidFill>
                  <a:srgbClr val="063050"/>
                </a:solidFill>
                <a:latin typeface="Poppins"/>
                <a:ea typeface="Poppins"/>
                <a:cs typeface="Poppins"/>
                <a:sym typeface="Poppins"/>
              </a:rPr>
              <a:t>Mô hình để phân đoạn: UNet</a:t>
            </a:r>
          </a:p>
        </p:txBody>
      </p:sp>
      <p:grpSp>
        <p:nvGrpSpPr>
          <p:cNvPr name="Group 34" id="34"/>
          <p:cNvGrpSpPr/>
          <p:nvPr/>
        </p:nvGrpSpPr>
        <p:grpSpPr>
          <a:xfrm rot="0">
            <a:off x="1935875" y="8891935"/>
            <a:ext cx="492125" cy="587647"/>
            <a:chOff x="0" y="0"/>
            <a:chExt cx="129613" cy="154771"/>
          </a:xfrm>
        </p:grpSpPr>
        <p:sp>
          <p:nvSpPr>
            <p:cNvPr name="Freeform 35" id="35"/>
            <p:cNvSpPr/>
            <p:nvPr/>
          </p:nvSpPr>
          <p:spPr>
            <a:xfrm flipH="false" flipV="false" rot="0">
              <a:off x="0" y="0"/>
              <a:ext cx="129613" cy="154771"/>
            </a:xfrm>
            <a:custGeom>
              <a:avLst/>
              <a:gdLst/>
              <a:ahLst/>
              <a:cxnLst/>
              <a:rect r="r" b="b" t="t" l="l"/>
              <a:pathLst>
                <a:path h="154771" w="129613">
                  <a:moveTo>
                    <a:pt x="0" y="0"/>
                  </a:moveTo>
                  <a:lnTo>
                    <a:pt x="129613" y="0"/>
                  </a:lnTo>
                  <a:lnTo>
                    <a:pt x="129613" y="154771"/>
                  </a:lnTo>
                  <a:lnTo>
                    <a:pt x="0" y="154771"/>
                  </a:lnTo>
                  <a:close/>
                </a:path>
              </a:pathLst>
            </a:custGeom>
            <a:solidFill>
              <a:srgbClr val="4F9FF5"/>
            </a:solidFill>
          </p:spPr>
        </p:sp>
        <p:sp>
          <p:nvSpPr>
            <p:cNvPr name="TextBox 36" id="36"/>
            <p:cNvSpPr txBox="true"/>
            <p:nvPr/>
          </p:nvSpPr>
          <p:spPr>
            <a:xfrm>
              <a:off x="0" y="28575"/>
              <a:ext cx="129613" cy="126196"/>
            </a:xfrm>
            <a:prstGeom prst="rect">
              <a:avLst/>
            </a:prstGeom>
          </p:spPr>
          <p:txBody>
            <a:bodyPr anchor="ctr" rtlCol="false" tIns="50800" lIns="50800" bIns="50800" rIns="50800"/>
            <a:lstStyle/>
            <a:p>
              <a:pPr algn="ctr">
                <a:lnSpc>
                  <a:spcPts val="2661"/>
                </a:lnSpc>
              </a:pPr>
              <a:r>
                <a:rPr lang="en-US" b="true" sz="2558" spc="56">
                  <a:solidFill>
                    <a:srgbClr val="F4F4F4"/>
                  </a:solidFill>
                  <a:latin typeface="Raleway Bold"/>
                  <a:ea typeface="Raleway Bold"/>
                  <a:cs typeface="Raleway Bold"/>
                  <a:sym typeface="Raleway Bold"/>
                </a:rPr>
                <a:t>3</a:t>
              </a:r>
            </a:p>
          </p:txBody>
        </p:sp>
      </p:grpSp>
      <p:sp>
        <p:nvSpPr>
          <p:cNvPr name="TextBox 37" id="37"/>
          <p:cNvSpPr txBox="true"/>
          <p:nvPr/>
        </p:nvSpPr>
        <p:spPr>
          <a:xfrm rot="0">
            <a:off x="2693618" y="8932394"/>
            <a:ext cx="5875754" cy="478155"/>
          </a:xfrm>
          <a:prstGeom prst="rect">
            <a:avLst/>
          </a:prstGeom>
        </p:spPr>
        <p:txBody>
          <a:bodyPr anchor="t" rtlCol="false" tIns="0" lIns="0" bIns="0" rIns="0">
            <a:spAutoFit/>
          </a:bodyPr>
          <a:lstStyle/>
          <a:p>
            <a:pPr algn="l">
              <a:lnSpc>
                <a:spcPts val="3660"/>
              </a:lnSpc>
            </a:pPr>
            <a:r>
              <a:rPr lang="en-US" sz="3000">
                <a:solidFill>
                  <a:srgbClr val="063050"/>
                </a:solidFill>
                <a:latin typeface="Poppins"/>
                <a:ea typeface="Poppins"/>
                <a:cs typeface="Poppins"/>
                <a:sym typeface="Poppins"/>
              </a:rPr>
              <a:t>Triển khai mô hình </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DAGjMRngCJc</dc:identifier>
  <dcterms:modified xsi:type="dcterms:W3CDTF">2011-08-01T06:04:30Z</dcterms:modified>
  <cp:revision>1</cp:revision>
  <dc:title>Bản sao của Deep Learning</dc:title>
</cp:coreProperties>
</file>